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Lst>
  <p:notesMasterIdLst>
    <p:notesMasterId r:id="rId63"/>
  </p:notesMasterIdLst>
  <p:sldIdLst>
    <p:sldId id="256" r:id="rId2"/>
    <p:sldId id="257" r:id="rId3"/>
    <p:sldId id="262" r:id="rId4"/>
    <p:sldId id="297" r:id="rId5"/>
    <p:sldId id="302" r:id="rId6"/>
    <p:sldId id="303" r:id="rId7"/>
    <p:sldId id="304" r:id="rId8"/>
    <p:sldId id="305" r:id="rId9"/>
    <p:sldId id="307" r:id="rId10"/>
    <p:sldId id="320" r:id="rId11"/>
    <p:sldId id="321" r:id="rId12"/>
    <p:sldId id="322" r:id="rId13"/>
    <p:sldId id="323" r:id="rId14"/>
    <p:sldId id="324" r:id="rId15"/>
    <p:sldId id="325" r:id="rId16"/>
    <p:sldId id="326" r:id="rId17"/>
    <p:sldId id="309" r:id="rId18"/>
    <p:sldId id="313" r:id="rId19"/>
    <p:sldId id="261" r:id="rId20"/>
    <p:sldId id="310" r:id="rId21"/>
    <p:sldId id="295" r:id="rId22"/>
    <p:sldId id="327" r:id="rId23"/>
    <p:sldId id="267" r:id="rId24"/>
    <p:sldId id="328" r:id="rId25"/>
    <p:sldId id="353" r:id="rId26"/>
    <p:sldId id="351" r:id="rId27"/>
    <p:sldId id="352" r:id="rId28"/>
    <p:sldId id="354" r:id="rId29"/>
    <p:sldId id="291" r:id="rId30"/>
    <p:sldId id="292" r:id="rId31"/>
    <p:sldId id="316" r:id="rId32"/>
    <p:sldId id="317" r:id="rId33"/>
    <p:sldId id="329" r:id="rId34"/>
    <p:sldId id="341" r:id="rId35"/>
    <p:sldId id="342" r:id="rId36"/>
    <p:sldId id="318" r:id="rId37"/>
    <p:sldId id="330" r:id="rId38"/>
    <p:sldId id="331" r:id="rId39"/>
    <p:sldId id="332" r:id="rId40"/>
    <p:sldId id="344" r:id="rId41"/>
    <p:sldId id="347" r:id="rId42"/>
    <p:sldId id="346" r:id="rId43"/>
    <p:sldId id="348" r:id="rId44"/>
    <p:sldId id="343" r:id="rId45"/>
    <p:sldId id="349" r:id="rId46"/>
    <p:sldId id="277" r:id="rId47"/>
    <p:sldId id="278" r:id="rId48"/>
    <p:sldId id="289" r:id="rId49"/>
    <p:sldId id="334" r:id="rId50"/>
    <p:sldId id="335" r:id="rId51"/>
    <p:sldId id="336" r:id="rId52"/>
    <p:sldId id="333" r:id="rId53"/>
    <p:sldId id="269" r:id="rId54"/>
    <p:sldId id="311" r:id="rId55"/>
    <p:sldId id="312" r:id="rId56"/>
    <p:sldId id="285" r:id="rId57"/>
    <p:sldId id="260" r:id="rId58"/>
    <p:sldId id="296" r:id="rId59"/>
    <p:sldId id="287" r:id="rId60"/>
    <p:sldId id="339" r:id="rId61"/>
    <p:sldId id="350" r:id="rId62"/>
  </p:sldIdLst>
  <p:sldSz cx="12192000" cy="6858000"/>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B4A0AA0-1926-41EF-AEC5-1E5BF40D434A}">
          <p14:sldIdLst>
            <p14:sldId id="256"/>
            <p14:sldId id="257"/>
            <p14:sldId id="262"/>
            <p14:sldId id="297"/>
            <p14:sldId id="302"/>
            <p14:sldId id="303"/>
            <p14:sldId id="304"/>
            <p14:sldId id="305"/>
            <p14:sldId id="307"/>
            <p14:sldId id="320"/>
            <p14:sldId id="321"/>
            <p14:sldId id="322"/>
            <p14:sldId id="323"/>
            <p14:sldId id="324"/>
            <p14:sldId id="325"/>
            <p14:sldId id="326"/>
          </p14:sldIdLst>
        </p14:section>
        <p14:section name="Beläge" id="{8C24DFCA-CCD3-438F-B4D2-A27E0FBD0E6C}">
          <p14:sldIdLst>
            <p14:sldId id="309"/>
            <p14:sldId id="313"/>
            <p14:sldId id="261"/>
            <p14:sldId id="310"/>
            <p14:sldId id="295"/>
            <p14:sldId id="327"/>
          </p14:sldIdLst>
        </p14:section>
        <p14:section name="HarTru" id="{C921C7C2-947C-4B27-AD79-3511763A8D42}">
          <p14:sldIdLst>
            <p14:sldId id="267"/>
            <p14:sldId id="328"/>
            <p14:sldId id="353"/>
            <p14:sldId id="351"/>
            <p14:sldId id="352"/>
            <p14:sldId id="354"/>
            <p14:sldId id="291"/>
            <p14:sldId id="292"/>
          </p14:sldIdLst>
        </p14:section>
        <p14:section name="GoTec" id="{5324595A-B245-4450-8BC5-8941851CD0A1}">
          <p14:sldIdLst>
            <p14:sldId id="316"/>
            <p14:sldId id="317"/>
            <p14:sldId id="329"/>
            <p14:sldId id="341"/>
            <p14:sldId id="342"/>
            <p14:sldId id="318"/>
          </p14:sldIdLst>
        </p14:section>
        <p14:section name="Weitere Beläge" id="{DF5CC9C5-F16D-4D28-A1D4-8ECC3DD2BA2C}">
          <p14:sldIdLst>
            <p14:sldId id="330"/>
            <p14:sldId id="331"/>
            <p14:sldId id="332"/>
            <p14:sldId id="344"/>
            <p14:sldId id="347"/>
            <p14:sldId id="346"/>
            <p14:sldId id="348"/>
            <p14:sldId id="343"/>
            <p14:sldId id="349"/>
          </p14:sldIdLst>
        </p14:section>
        <p14:section name="Übersicht" id="{B09E39CB-BB5D-479E-ACB9-C29D1E512B88}">
          <p14:sldIdLst>
            <p14:sldId id="277"/>
            <p14:sldId id="278"/>
            <p14:sldId id="289"/>
          </p14:sldIdLst>
        </p14:section>
        <p14:section name="Konkreter Plan HarTru Top Clay" id="{18ACC8E8-AA45-4911-9735-9EBD0335E3B5}">
          <p14:sldIdLst>
            <p14:sldId id="334"/>
            <p14:sldId id="335"/>
            <p14:sldId id="336"/>
            <p14:sldId id="333"/>
            <p14:sldId id="269"/>
            <p14:sldId id="311"/>
            <p14:sldId id="312"/>
            <p14:sldId id="285"/>
            <p14:sldId id="260"/>
            <p14:sldId id="296"/>
          </p14:sldIdLst>
        </p14:section>
        <p14:section name="Weiteres" id="{D5E0C0B9-DD99-4565-8776-2FF552B7843D}">
          <p14:sldIdLst>
            <p14:sldId id="287"/>
            <p14:sldId id="339"/>
            <p14:sldId id="35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fen Seemann" initials="SS" lastIdx="2" clrIdx="0"/>
  <p:cmAuthor id="1" name="Fabian Arnold" initials="FA" lastIdx="3" clrIdx="1">
    <p:extLst>
      <p:ext uri="{19B8F6BF-5375-455C-9EA6-DF929625EA0E}">
        <p15:presenceInfo xmlns:p15="http://schemas.microsoft.com/office/powerpoint/2012/main" userId="a11377b8a2f79f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6" autoAdjust="0"/>
  </p:normalViewPr>
  <p:slideViewPr>
    <p:cSldViewPr snapToGrid="0">
      <p:cViewPr>
        <p:scale>
          <a:sx n="75" d="100"/>
          <a:sy n="75" d="100"/>
        </p:scale>
        <p:origin x="129"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lineChart>
        <c:grouping val="standard"/>
        <c:varyColors val="0"/>
        <c:ser>
          <c:idx val="0"/>
          <c:order val="0"/>
          <c:tx>
            <c:strRef>
              <c:f>label 0</c:f>
              <c:strCache>
                <c:ptCount val="1"/>
                <c:pt idx="0">
                  <c:v>Keine Sanierung</c:v>
                </c:pt>
              </c:strCache>
            </c:strRef>
          </c:tx>
          <c:spPr>
            <a:ln w="28440" cap="rnd">
              <a:solidFill>
                <a:srgbClr val="156082"/>
              </a:solidFill>
              <a:round/>
            </a:ln>
          </c:spPr>
          <c:marker>
            <c:symbol val="none"/>
          </c:marker>
          <c:dLbls>
            <c:numFmt formatCode="#,##0&quot; €&quot;" sourceLinked="0"/>
            <c:spPr>
              <a:noFill/>
              <a:ln>
                <a:noFill/>
              </a:ln>
              <a:effectLst/>
            </c:spPr>
            <c:txPr>
              <a:bodyPr wrap="square"/>
              <a:lstStyle/>
              <a:p>
                <a:pPr>
                  <a:defRPr sz="1200" b="0" strike="noStrike" spc="-1">
                    <a:solidFill>
                      <a:srgbClr val="404040"/>
                    </a:solidFill>
                    <a:latin typeface="Calisto MT"/>
                  </a:defRPr>
                </a:pPr>
                <a:endParaRPr lang="de-DE"/>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31.01.2025  
Kontostand aktuell</c:v>
                </c:pt>
                <c:pt idx="1">
                  <c:v>31.08.2025
Erwarteter Kontostand Baubeginn</c:v>
                </c:pt>
                <c:pt idx="2">
                  <c:v>01.09.2025
Vorfinanzierung Baubeginn</c:v>
                </c:pt>
                <c:pt idx="3">
                  <c:v>01.10.2025
Eingang Förderung</c:v>
                </c:pt>
                <c:pt idx="4">
                  <c:v>31.01.2026
Kontostand 2026</c:v>
                </c:pt>
              </c:strCache>
            </c:strRef>
          </c:cat>
          <c:val>
            <c:numRef>
              <c:f>0</c:f>
              <c:numCache>
                <c:formatCode>General</c:formatCode>
                <c:ptCount val="5"/>
                <c:pt idx="0">
                  <c:v>320000</c:v>
                </c:pt>
                <c:pt idx="1">
                  <c:v>360000</c:v>
                </c:pt>
                <c:pt idx="2">
                  <c:v>360000</c:v>
                </c:pt>
                <c:pt idx="3">
                  <c:v>360000</c:v>
                </c:pt>
                <c:pt idx="4">
                  <c:v>400000</c:v>
                </c:pt>
              </c:numCache>
            </c:numRef>
          </c:val>
          <c:smooth val="0"/>
          <c:extLst>
            <c:ext xmlns:c16="http://schemas.microsoft.com/office/drawing/2014/chart" uri="{C3380CC4-5D6E-409C-BE32-E72D297353CC}">
              <c16:uniqueId val="{00000000-AAF8-4858-8D80-CF19B82DD522}"/>
            </c:ext>
          </c:extLst>
        </c:ser>
        <c:ser>
          <c:idx val="1"/>
          <c:order val="1"/>
          <c:tx>
            <c:strRef>
              <c:f>label 1</c:f>
              <c:strCache>
                <c:ptCount val="1"/>
                <c:pt idx="0">
                  <c:v>Sandplatzsanierung</c:v>
                </c:pt>
              </c:strCache>
            </c:strRef>
          </c:tx>
          <c:spPr>
            <a:ln w="28440" cap="rnd">
              <a:solidFill>
                <a:srgbClr val="E97132"/>
              </a:solidFill>
              <a:round/>
            </a:ln>
          </c:spPr>
          <c:marker>
            <c:symbol val="none"/>
          </c:marker>
          <c:dLbls>
            <c:numFmt formatCode="#,##0&quot; €&quot;" sourceLinked="0"/>
            <c:spPr>
              <a:noFill/>
              <a:ln>
                <a:noFill/>
              </a:ln>
              <a:effectLst/>
            </c:spPr>
            <c:txPr>
              <a:bodyPr wrap="square"/>
              <a:lstStyle/>
              <a:p>
                <a:pPr>
                  <a:defRPr sz="1200" b="0" strike="noStrike" spc="-1">
                    <a:solidFill>
                      <a:srgbClr val="404040"/>
                    </a:solidFill>
                    <a:latin typeface="Calisto MT"/>
                  </a:defRPr>
                </a:pPr>
                <a:endParaRPr lang="de-DE"/>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31.01.2025  
Kontostand aktuell</c:v>
                </c:pt>
                <c:pt idx="1">
                  <c:v>31.08.2025
Erwarteter Kontostand Baubeginn</c:v>
                </c:pt>
                <c:pt idx="2">
                  <c:v>01.09.2025
Vorfinanzierung Baubeginn</c:v>
                </c:pt>
                <c:pt idx="3">
                  <c:v>01.10.2025
Eingang Förderung</c:v>
                </c:pt>
                <c:pt idx="4">
                  <c:v>31.01.2026
Kontostand 2026</c:v>
                </c:pt>
              </c:strCache>
            </c:strRef>
          </c:cat>
          <c:val>
            <c:numRef>
              <c:f>1</c:f>
              <c:numCache>
                <c:formatCode>General</c:formatCode>
                <c:ptCount val="5"/>
                <c:pt idx="0">
                  <c:v>320000</c:v>
                </c:pt>
                <c:pt idx="1">
                  <c:v>360000</c:v>
                </c:pt>
                <c:pt idx="2">
                  <c:v>180000</c:v>
                </c:pt>
                <c:pt idx="3">
                  <c:v>270000</c:v>
                </c:pt>
                <c:pt idx="4">
                  <c:v>310000</c:v>
                </c:pt>
              </c:numCache>
            </c:numRef>
          </c:val>
          <c:smooth val="0"/>
          <c:extLst>
            <c:ext xmlns:c16="http://schemas.microsoft.com/office/drawing/2014/chart" uri="{C3380CC4-5D6E-409C-BE32-E72D297353CC}">
              <c16:uniqueId val="{00000001-AAF8-4858-8D80-CF19B82DD522}"/>
            </c:ext>
          </c:extLst>
        </c:ser>
        <c:ser>
          <c:idx val="2"/>
          <c:order val="2"/>
          <c:tx>
            <c:strRef>
              <c:f>label 2</c:f>
              <c:strCache>
                <c:ptCount val="1"/>
                <c:pt idx="0">
                  <c:v>HarTru TopSand</c:v>
                </c:pt>
              </c:strCache>
            </c:strRef>
          </c:tx>
          <c:spPr>
            <a:ln w="28440" cap="rnd">
              <a:solidFill>
                <a:srgbClr val="196B24"/>
              </a:solidFill>
              <a:round/>
            </a:ln>
          </c:spPr>
          <c:marker>
            <c:symbol val="none"/>
          </c:marker>
          <c:dLbls>
            <c:numFmt formatCode="#,##0&quot; €&quot;" sourceLinked="0"/>
            <c:spPr>
              <a:noFill/>
              <a:ln>
                <a:noFill/>
              </a:ln>
              <a:effectLst/>
            </c:spPr>
            <c:txPr>
              <a:bodyPr wrap="square"/>
              <a:lstStyle/>
              <a:p>
                <a:pPr>
                  <a:defRPr sz="1200" b="0" strike="noStrike" spc="-1">
                    <a:solidFill>
                      <a:srgbClr val="404040"/>
                    </a:solidFill>
                    <a:latin typeface="Calisto MT"/>
                  </a:defRPr>
                </a:pPr>
                <a:endParaRPr lang="de-DE"/>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31.01.2025  
Kontostand aktuell</c:v>
                </c:pt>
                <c:pt idx="1">
                  <c:v>31.08.2025
Erwarteter Kontostand Baubeginn</c:v>
                </c:pt>
                <c:pt idx="2">
                  <c:v>01.09.2025
Vorfinanzierung Baubeginn</c:v>
                </c:pt>
                <c:pt idx="3">
                  <c:v>01.10.2025
Eingang Förderung</c:v>
                </c:pt>
                <c:pt idx="4">
                  <c:v>31.01.2026
Kontostand 2026</c:v>
                </c:pt>
              </c:strCache>
            </c:strRef>
          </c:cat>
          <c:val>
            <c:numRef>
              <c:f>2</c:f>
              <c:numCache>
                <c:formatCode>General</c:formatCode>
                <c:ptCount val="5"/>
                <c:pt idx="0">
                  <c:v>320000</c:v>
                </c:pt>
                <c:pt idx="1">
                  <c:v>360000</c:v>
                </c:pt>
                <c:pt idx="2">
                  <c:v>0</c:v>
                </c:pt>
                <c:pt idx="3">
                  <c:v>180000</c:v>
                </c:pt>
                <c:pt idx="4">
                  <c:v>220000</c:v>
                </c:pt>
              </c:numCache>
            </c:numRef>
          </c:val>
          <c:smooth val="0"/>
          <c:extLst>
            <c:ext xmlns:c16="http://schemas.microsoft.com/office/drawing/2014/chart" uri="{C3380CC4-5D6E-409C-BE32-E72D297353CC}">
              <c16:uniqueId val="{00000002-AAF8-4858-8D80-CF19B82DD522}"/>
            </c:ext>
          </c:extLst>
        </c:ser>
        <c:dLbls>
          <c:showLegendKey val="0"/>
          <c:showVal val="0"/>
          <c:showCatName val="0"/>
          <c:showSerName val="0"/>
          <c:showPercent val="0"/>
          <c:showBubbleSize val="0"/>
        </c:dLbls>
        <c:hiLowLines>
          <c:spPr>
            <a:ln w="0">
              <a:noFill/>
            </a:ln>
          </c:spPr>
        </c:hiLowLines>
        <c:smooth val="0"/>
        <c:axId val="51215985"/>
        <c:axId val="12055902"/>
      </c:lineChart>
      <c:catAx>
        <c:axId val="51215985"/>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1200" b="0" strike="noStrike" spc="-1">
                <a:solidFill>
                  <a:srgbClr val="595959"/>
                </a:solidFill>
                <a:latin typeface="Calisto MT"/>
              </a:defRPr>
            </a:pPr>
            <a:endParaRPr lang="de-DE"/>
          </a:p>
        </c:txPr>
        <c:crossAx val="12055902"/>
        <c:crosses val="autoZero"/>
        <c:auto val="1"/>
        <c:lblAlgn val="ctr"/>
        <c:lblOffset val="100"/>
        <c:noMultiLvlLbl val="0"/>
      </c:catAx>
      <c:valAx>
        <c:axId val="12055902"/>
        <c:scaling>
          <c:orientation val="minMax"/>
        </c:scaling>
        <c:delete val="0"/>
        <c:axPos val="l"/>
        <c:majorGridlines>
          <c:spPr>
            <a:ln w="9360">
              <a:solidFill>
                <a:srgbClr val="D9D9D9"/>
              </a:solidFill>
              <a:round/>
            </a:ln>
          </c:spPr>
        </c:majorGridlines>
        <c:title>
          <c:tx>
            <c:rich>
              <a:bodyPr rot="-5400000"/>
              <a:lstStyle/>
              <a:p>
                <a:pPr>
                  <a:defRPr lang="de-DE" sz="1200" b="0" strike="noStrike" spc="-1">
                    <a:solidFill>
                      <a:srgbClr val="595959"/>
                    </a:solidFill>
                    <a:latin typeface="Calisto MT"/>
                  </a:defRPr>
                </a:pPr>
                <a:r>
                  <a:rPr lang="de-DE" sz="1200" b="0" strike="noStrike" spc="-1">
                    <a:solidFill>
                      <a:srgbClr val="595959"/>
                    </a:solidFill>
                    <a:latin typeface="Calisto MT"/>
                  </a:rPr>
                  <a:t>Kontostand</a:t>
                </a:r>
              </a:p>
            </c:rich>
          </c:tx>
          <c:overlay val="0"/>
          <c:spPr>
            <a:noFill/>
            <a:ln w="0">
              <a:noFill/>
            </a:ln>
          </c:spPr>
        </c:title>
        <c:numFmt formatCode="#,##0&quot; €&quot;" sourceLinked="0"/>
        <c:majorTickMark val="none"/>
        <c:minorTickMark val="none"/>
        <c:tickLblPos val="nextTo"/>
        <c:spPr>
          <a:ln w="12600">
            <a:noFill/>
          </a:ln>
        </c:spPr>
        <c:txPr>
          <a:bodyPr/>
          <a:lstStyle/>
          <a:p>
            <a:pPr>
              <a:defRPr sz="1200" b="0" strike="noStrike" spc="-1">
                <a:solidFill>
                  <a:srgbClr val="595959"/>
                </a:solidFill>
                <a:latin typeface="Calisto MT"/>
              </a:defRPr>
            </a:pPr>
            <a:endParaRPr lang="de-DE"/>
          </a:p>
        </c:txPr>
        <c:crossAx val="51215985"/>
        <c:crosses val="autoZero"/>
        <c:crossBetween val="between"/>
      </c:valAx>
      <c:spPr>
        <a:noFill/>
        <a:ln w="0">
          <a:solidFill>
            <a:srgbClr val="000000"/>
          </a:solidFill>
        </a:ln>
      </c:spPr>
    </c:plotArea>
    <c:legend>
      <c:legendPos val="t"/>
      <c:overlay val="0"/>
      <c:spPr>
        <a:noFill/>
        <a:ln w="0">
          <a:noFill/>
        </a:ln>
      </c:spPr>
      <c:txPr>
        <a:bodyPr/>
        <a:lstStyle/>
        <a:p>
          <a:pPr>
            <a:defRPr sz="1200" b="0" strike="noStrike" spc="-1">
              <a:solidFill>
                <a:srgbClr val="595959"/>
              </a:solidFill>
              <a:latin typeface="Calisto MT"/>
            </a:defRPr>
          </a:pPr>
          <a:endParaRPr lang="de-DE"/>
        </a:p>
      </c:txPr>
    </c:legend>
    <c:plotVisOnly val="1"/>
    <c:dispBlanksAs val="zero"/>
    <c:showDLblsOverMax val="1"/>
  </c:chart>
  <c:spPr>
    <a:solidFill>
      <a:srgbClr val="FFFFFF"/>
    </a:solidFill>
    <a:ln w="0">
      <a:solidFill>
        <a:srgbClr val="000000"/>
      </a:solidFill>
    </a:ln>
  </c:spPr>
</c:chartSpace>
</file>

<file path=ppt/comments/comment1.xml><?xml version="1.0" encoding="utf-8"?>
<p:cmLst xmlns:a="http://schemas.openxmlformats.org/drawingml/2006/main" xmlns:r="http://schemas.openxmlformats.org/officeDocument/2006/relationships" xmlns:p="http://schemas.openxmlformats.org/presentationml/2006/main">
  <p:cm authorId="0" dt="2024-12-30T21:08:12" idx="2">
    <p:pos x="0" y="0"/>
    <p:text>Habe eine ähnliche Übersicht im word Dokument versucht. Vllt können wir das irgendwie zusammenführen.</p:text>
  </p:cm>
</p:cmLst>
</file>

<file path=ppt/diagrams/_rels/data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6A7A6D-E619-4CAE-BC06-AAF9FA3B09E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14646C4-F137-423D-AA28-C99A742C641C}">
      <dgm:prSet/>
      <dgm:spPr>
        <a:solidFill>
          <a:srgbClr val="E97132"/>
        </a:solidFill>
      </dgm:spPr>
      <dgm:t>
        <a:bodyPr/>
        <a:lstStyle/>
        <a:p>
          <a:r>
            <a:rPr lang="de-DE" dirty="0"/>
            <a:t>A. Herkömmlicher Sandplatz</a:t>
          </a:r>
          <a:endParaRPr lang="en-US" dirty="0"/>
        </a:p>
      </dgm:t>
    </dgm:pt>
    <dgm:pt modelId="{B3042B4E-5B47-49DD-A6F6-35181D0E7FC2}" type="parTrans" cxnId="{EE5046A9-9ED9-4E16-A9A6-5DF5D6EFA962}">
      <dgm:prSet/>
      <dgm:spPr/>
      <dgm:t>
        <a:bodyPr/>
        <a:lstStyle/>
        <a:p>
          <a:endParaRPr lang="en-US"/>
        </a:p>
      </dgm:t>
    </dgm:pt>
    <dgm:pt modelId="{D98F98B2-E5D2-43F9-8701-103E517EB352}" type="sibTrans" cxnId="{EE5046A9-9ED9-4E16-A9A6-5DF5D6EFA962}">
      <dgm:prSet/>
      <dgm:spPr/>
      <dgm:t>
        <a:bodyPr/>
        <a:lstStyle/>
        <a:p>
          <a:endParaRPr lang="en-US"/>
        </a:p>
      </dgm:t>
    </dgm:pt>
    <dgm:pt modelId="{26BC1927-FBA8-44DF-A818-069D6EEB851B}">
      <dgm:prSet/>
      <dgm:spPr>
        <a:solidFill>
          <a:schemeClr val="accent2">
            <a:lumMod val="75000"/>
          </a:schemeClr>
        </a:solidFill>
      </dgm:spPr>
      <dgm:t>
        <a:bodyPr/>
        <a:lstStyle/>
        <a:p>
          <a:r>
            <a:rPr lang="de-DE" dirty="0"/>
            <a:t>B. Allwetterplätze</a:t>
          </a:r>
          <a:endParaRPr lang="en-US" dirty="0"/>
        </a:p>
      </dgm:t>
    </dgm:pt>
    <dgm:pt modelId="{90E9AB40-A7C3-4268-B42B-DD935A57D717}" type="parTrans" cxnId="{B0C5FEDE-C382-41E5-B5CE-B62121BE570C}">
      <dgm:prSet/>
      <dgm:spPr/>
      <dgm:t>
        <a:bodyPr/>
        <a:lstStyle/>
        <a:p>
          <a:endParaRPr lang="en-US"/>
        </a:p>
      </dgm:t>
    </dgm:pt>
    <dgm:pt modelId="{95F87D3D-E0BA-4828-9FF6-79DACB99D116}" type="sibTrans" cxnId="{B0C5FEDE-C382-41E5-B5CE-B62121BE570C}">
      <dgm:prSet/>
      <dgm:spPr/>
      <dgm:t>
        <a:bodyPr/>
        <a:lstStyle/>
        <a:p>
          <a:endParaRPr lang="en-US"/>
        </a:p>
      </dgm:t>
    </dgm:pt>
    <dgm:pt modelId="{7BE4F6ED-EBE4-4DE7-83C0-5E7D9F62389D}">
      <dgm:prSet custT="1"/>
      <dgm:spPr/>
      <dgm:t>
        <a:bodyPr/>
        <a:lstStyle/>
        <a:p>
          <a:pPr>
            <a:buFont typeface="+mj-lt"/>
            <a:buAutoNum type="romanUcPeriod"/>
          </a:pPr>
          <a:r>
            <a:rPr lang="de-DE" sz="2800" dirty="0"/>
            <a:t>  </a:t>
          </a:r>
          <a:r>
            <a:rPr lang="de-DE" sz="2800" dirty="0" err="1"/>
            <a:t>HarTru</a:t>
          </a:r>
          <a:r>
            <a:rPr lang="de-DE" sz="2800" dirty="0"/>
            <a:t> </a:t>
          </a:r>
          <a:r>
            <a:rPr lang="de-DE" sz="2800" dirty="0" err="1"/>
            <a:t>TopSand</a:t>
          </a:r>
          <a:r>
            <a:rPr lang="de-DE" sz="2800" dirty="0"/>
            <a:t> / </a:t>
          </a:r>
          <a:r>
            <a:rPr lang="de-DE" sz="2800" dirty="0" err="1"/>
            <a:t>TopClay</a:t>
          </a:r>
          <a:endParaRPr lang="en-US" sz="2800" dirty="0"/>
        </a:p>
      </dgm:t>
    </dgm:pt>
    <dgm:pt modelId="{8BFC93F1-D3C9-4ED0-B8F3-99576B7B8B2C}" type="parTrans" cxnId="{ABC3B241-659F-4E97-9810-559BE2AE7107}">
      <dgm:prSet/>
      <dgm:spPr/>
      <dgm:t>
        <a:bodyPr/>
        <a:lstStyle/>
        <a:p>
          <a:endParaRPr lang="de-DE"/>
        </a:p>
      </dgm:t>
    </dgm:pt>
    <dgm:pt modelId="{174F1846-AC4E-444A-995F-485048118187}" type="sibTrans" cxnId="{ABC3B241-659F-4E97-9810-559BE2AE7107}">
      <dgm:prSet/>
      <dgm:spPr/>
      <dgm:t>
        <a:bodyPr/>
        <a:lstStyle/>
        <a:p>
          <a:endParaRPr lang="de-DE"/>
        </a:p>
      </dgm:t>
    </dgm:pt>
    <dgm:pt modelId="{06E61168-394D-4489-B527-20C42837CB63}">
      <dgm:prSet custT="1"/>
      <dgm:spPr/>
      <dgm:t>
        <a:bodyPr/>
        <a:lstStyle/>
        <a:p>
          <a:pPr>
            <a:buFont typeface="+mj-lt"/>
            <a:buAutoNum type="romanUcPeriod"/>
          </a:pPr>
          <a:r>
            <a:rPr lang="de-DE" sz="2800" dirty="0"/>
            <a:t>  </a:t>
          </a:r>
          <a:r>
            <a:rPr lang="de-DE" sz="2800" dirty="0" err="1"/>
            <a:t>GoTec</a:t>
          </a:r>
          <a:r>
            <a:rPr lang="de-DE" sz="2800" dirty="0"/>
            <a:t> Champion Sand</a:t>
          </a:r>
          <a:endParaRPr lang="en-US" sz="2800" dirty="0"/>
        </a:p>
      </dgm:t>
    </dgm:pt>
    <dgm:pt modelId="{AF0B0C97-6468-4329-9FBD-411CC79BF01E}" type="parTrans" cxnId="{ED070B6E-00A6-4029-8C95-58064C75658A}">
      <dgm:prSet/>
      <dgm:spPr/>
      <dgm:t>
        <a:bodyPr/>
        <a:lstStyle/>
        <a:p>
          <a:endParaRPr lang="de-DE"/>
        </a:p>
      </dgm:t>
    </dgm:pt>
    <dgm:pt modelId="{3C97A94D-D343-4349-A1CD-3CA618C22791}" type="sibTrans" cxnId="{ED070B6E-00A6-4029-8C95-58064C75658A}">
      <dgm:prSet/>
      <dgm:spPr/>
      <dgm:t>
        <a:bodyPr/>
        <a:lstStyle/>
        <a:p>
          <a:endParaRPr lang="de-DE"/>
        </a:p>
      </dgm:t>
    </dgm:pt>
    <dgm:pt modelId="{731A71C4-085E-4A83-9AE7-4592280D2A98}">
      <dgm:prSet custT="1"/>
      <dgm:spPr/>
      <dgm:t>
        <a:bodyPr/>
        <a:lstStyle/>
        <a:p>
          <a:pPr>
            <a:buFont typeface="+mj-lt"/>
            <a:buAutoNum type="romanUcPeriod"/>
          </a:pPr>
          <a:r>
            <a:rPr lang="de-DE" sz="2800" dirty="0"/>
            <a:t> </a:t>
          </a:r>
          <a:r>
            <a:rPr lang="de-DE" sz="2800" dirty="0" err="1"/>
            <a:t>Sportas</a:t>
          </a:r>
          <a:r>
            <a:rPr lang="de-DE" sz="2800" dirty="0"/>
            <a:t> </a:t>
          </a:r>
          <a:r>
            <a:rPr lang="de-DE" sz="2800" dirty="0" err="1"/>
            <a:t>Tennisforce</a:t>
          </a:r>
          <a:r>
            <a:rPr lang="de-DE" sz="2800" dirty="0"/>
            <a:t> ECO</a:t>
          </a:r>
          <a:endParaRPr lang="en-US" sz="2800" dirty="0"/>
        </a:p>
      </dgm:t>
    </dgm:pt>
    <dgm:pt modelId="{8458D3BF-7902-4172-AEEA-42FB1AB40361}" type="parTrans" cxnId="{CDB8E2EB-7AC6-484B-AD65-D02AF205FE30}">
      <dgm:prSet/>
      <dgm:spPr/>
      <dgm:t>
        <a:bodyPr/>
        <a:lstStyle/>
        <a:p>
          <a:endParaRPr lang="de-DE"/>
        </a:p>
      </dgm:t>
    </dgm:pt>
    <dgm:pt modelId="{249DD9CB-591E-4FD8-9FF9-35EF26FD167F}" type="sibTrans" cxnId="{CDB8E2EB-7AC6-484B-AD65-D02AF205FE30}">
      <dgm:prSet/>
      <dgm:spPr/>
      <dgm:t>
        <a:bodyPr/>
        <a:lstStyle/>
        <a:p>
          <a:endParaRPr lang="de-DE"/>
        </a:p>
      </dgm:t>
    </dgm:pt>
    <dgm:pt modelId="{CADF8AA6-4E5A-41FA-8A97-E52BC3AF6F60}">
      <dgm:prSet custT="1"/>
      <dgm:spPr/>
      <dgm:t>
        <a:bodyPr/>
        <a:lstStyle/>
        <a:p>
          <a:pPr>
            <a:buFont typeface="+mj-lt"/>
            <a:buAutoNum type="romanUcPeriod"/>
          </a:pPr>
          <a:r>
            <a:rPr lang="de-DE" sz="2800" dirty="0"/>
            <a:t> </a:t>
          </a:r>
          <a:r>
            <a:rPr lang="de-DE" sz="2800" dirty="0" err="1"/>
            <a:t>RedPlus</a:t>
          </a:r>
          <a:r>
            <a:rPr lang="de-DE" sz="2800" dirty="0"/>
            <a:t> </a:t>
          </a:r>
          <a:r>
            <a:rPr lang="de-DE" sz="2800" dirty="0" err="1"/>
            <a:t>RedClay</a:t>
          </a:r>
          <a:r>
            <a:rPr lang="de-DE" sz="2800" dirty="0"/>
            <a:t> (</a:t>
          </a:r>
          <a:r>
            <a:rPr lang="de-DE" sz="2800" dirty="0" err="1"/>
            <a:t>Swisscourt</a:t>
          </a:r>
          <a:r>
            <a:rPr lang="de-DE" sz="2800" dirty="0"/>
            <a:t>)</a:t>
          </a:r>
          <a:endParaRPr lang="en-US" sz="2800" dirty="0"/>
        </a:p>
      </dgm:t>
    </dgm:pt>
    <dgm:pt modelId="{76E02CDA-272E-4346-B571-B6586D1BA22B}" type="parTrans" cxnId="{7BC2B7B3-DC7F-43CF-9A0C-51A5B19914E1}">
      <dgm:prSet/>
      <dgm:spPr/>
      <dgm:t>
        <a:bodyPr/>
        <a:lstStyle/>
        <a:p>
          <a:endParaRPr lang="de-DE"/>
        </a:p>
      </dgm:t>
    </dgm:pt>
    <dgm:pt modelId="{26C57131-A294-48F6-A4B4-7B61CDED6DAF}" type="sibTrans" cxnId="{7BC2B7B3-DC7F-43CF-9A0C-51A5B19914E1}">
      <dgm:prSet/>
      <dgm:spPr/>
      <dgm:t>
        <a:bodyPr/>
        <a:lstStyle/>
        <a:p>
          <a:endParaRPr lang="de-DE"/>
        </a:p>
      </dgm:t>
    </dgm:pt>
    <dgm:pt modelId="{A958AAE9-72D5-474A-886C-7924F7BADC37}">
      <dgm:prSet custT="1"/>
      <dgm:spPr/>
      <dgm:t>
        <a:bodyPr/>
        <a:lstStyle/>
        <a:p>
          <a:pPr>
            <a:buFont typeface="+mj-lt"/>
            <a:buAutoNum type="romanUcPeriod"/>
          </a:pPr>
          <a:r>
            <a:rPr lang="en-US" sz="2800" dirty="0"/>
            <a:t> </a:t>
          </a:r>
          <a:r>
            <a:rPr lang="en-US" sz="2800" dirty="0" err="1"/>
            <a:t>Conipur</a:t>
          </a:r>
          <a:r>
            <a:rPr lang="en-US" sz="2800" dirty="0"/>
            <a:t> </a:t>
          </a:r>
          <a:r>
            <a:rPr lang="en-US" sz="2800" dirty="0" err="1"/>
            <a:t>RedClay</a:t>
          </a:r>
          <a:endParaRPr lang="en-US" sz="2800" dirty="0"/>
        </a:p>
      </dgm:t>
    </dgm:pt>
    <dgm:pt modelId="{171F0EA3-E061-4A70-9956-E48D4A03B247}" type="parTrans" cxnId="{0F52B525-D777-4C6C-AD17-CF434E035A46}">
      <dgm:prSet/>
      <dgm:spPr/>
    </dgm:pt>
    <dgm:pt modelId="{9D549D06-556F-45FB-9100-24C8FFF0815E}" type="sibTrans" cxnId="{0F52B525-D777-4C6C-AD17-CF434E035A46}">
      <dgm:prSet/>
      <dgm:spPr/>
    </dgm:pt>
    <dgm:pt modelId="{CD863DE1-7F36-4CDB-B127-3B2E1BAAFF6D}" type="pres">
      <dgm:prSet presAssocID="{046A7A6D-E619-4CAE-BC06-AAF9FA3B09E5}" presName="linear" presStyleCnt="0">
        <dgm:presLayoutVars>
          <dgm:dir/>
          <dgm:animLvl val="lvl"/>
          <dgm:resizeHandles val="exact"/>
        </dgm:presLayoutVars>
      </dgm:prSet>
      <dgm:spPr/>
    </dgm:pt>
    <dgm:pt modelId="{2D12D45D-3C87-4BE1-B885-7979318C9FCB}" type="pres">
      <dgm:prSet presAssocID="{214646C4-F137-423D-AA28-C99A742C641C}" presName="parentLin" presStyleCnt="0"/>
      <dgm:spPr/>
    </dgm:pt>
    <dgm:pt modelId="{D4B35F0E-FED2-4F7D-AB57-4CBC9CC88159}" type="pres">
      <dgm:prSet presAssocID="{214646C4-F137-423D-AA28-C99A742C641C}" presName="parentLeftMargin" presStyleLbl="node1" presStyleIdx="0" presStyleCnt="2"/>
      <dgm:spPr/>
    </dgm:pt>
    <dgm:pt modelId="{0B734766-EB4E-46DB-B5AE-48104604B29F}" type="pres">
      <dgm:prSet presAssocID="{214646C4-F137-423D-AA28-C99A742C641C}" presName="parentText" presStyleLbl="node1" presStyleIdx="0" presStyleCnt="2">
        <dgm:presLayoutVars>
          <dgm:chMax val="0"/>
          <dgm:bulletEnabled val="1"/>
        </dgm:presLayoutVars>
      </dgm:prSet>
      <dgm:spPr/>
    </dgm:pt>
    <dgm:pt modelId="{3DED7447-BDF5-424F-AE75-96188647A75D}" type="pres">
      <dgm:prSet presAssocID="{214646C4-F137-423D-AA28-C99A742C641C}" presName="negativeSpace" presStyleCnt="0"/>
      <dgm:spPr/>
    </dgm:pt>
    <dgm:pt modelId="{21AC51A4-A311-4C6F-9868-BC7CA4700F32}" type="pres">
      <dgm:prSet presAssocID="{214646C4-F137-423D-AA28-C99A742C641C}" presName="childText" presStyleLbl="conFgAcc1" presStyleIdx="0" presStyleCnt="2">
        <dgm:presLayoutVars>
          <dgm:bulletEnabled val="1"/>
        </dgm:presLayoutVars>
      </dgm:prSet>
      <dgm:spPr/>
    </dgm:pt>
    <dgm:pt modelId="{92E16096-1D9B-4E3C-81DE-695938845E3F}" type="pres">
      <dgm:prSet presAssocID="{D98F98B2-E5D2-43F9-8701-103E517EB352}" presName="spaceBetweenRectangles" presStyleCnt="0"/>
      <dgm:spPr/>
    </dgm:pt>
    <dgm:pt modelId="{295EC826-A12A-44BB-B3BF-967B19229D8D}" type="pres">
      <dgm:prSet presAssocID="{26BC1927-FBA8-44DF-A818-069D6EEB851B}" presName="parentLin" presStyleCnt="0"/>
      <dgm:spPr/>
    </dgm:pt>
    <dgm:pt modelId="{BD7D77CC-CC79-4251-802F-F8CB43381167}" type="pres">
      <dgm:prSet presAssocID="{26BC1927-FBA8-44DF-A818-069D6EEB851B}" presName="parentLeftMargin" presStyleLbl="node1" presStyleIdx="0" presStyleCnt="2"/>
      <dgm:spPr/>
    </dgm:pt>
    <dgm:pt modelId="{7990C2FE-0E39-4E28-8038-47F31A2C763D}" type="pres">
      <dgm:prSet presAssocID="{26BC1927-FBA8-44DF-A818-069D6EEB851B}" presName="parentText" presStyleLbl="node1" presStyleIdx="1" presStyleCnt="2" custLinFactNeighborX="-7362" custLinFactNeighborY="20794">
        <dgm:presLayoutVars>
          <dgm:chMax val="0"/>
          <dgm:bulletEnabled val="1"/>
        </dgm:presLayoutVars>
      </dgm:prSet>
      <dgm:spPr/>
    </dgm:pt>
    <dgm:pt modelId="{9C0A76B0-333E-4E7F-9591-6489D75B2E5E}" type="pres">
      <dgm:prSet presAssocID="{26BC1927-FBA8-44DF-A818-069D6EEB851B}" presName="negativeSpace" presStyleCnt="0"/>
      <dgm:spPr/>
    </dgm:pt>
    <dgm:pt modelId="{0D9BE5F3-183B-4205-AB65-78A32A04D4D0}" type="pres">
      <dgm:prSet presAssocID="{26BC1927-FBA8-44DF-A818-069D6EEB851B}" presName="childText" presStyleLbl="conFgAcc1" presStyleIdx="1" presStyleCnt="2" custLinFactNeighborX="799" custLinFactNeighborY="57363">
        <dgm:presLayoutVars>
          <dgm:bulletEnabled val="1"/>
        </dgm:presLayoutVars>
      </dgm:prSet>
      <dgm:spPr/>
    </dgm:pt>
  </dgm:ptLst>
  <dgm:cxnLst>
    <dgm:cxn modelId="{F2437B0F-7E40-49C5-A3C9-31C6A8D2A156}" type="presOf" srcId="{046A7A6D-E619-4CAE-BC06-AAF9FA3B09E5}" destId="{CD863DE1-7F36-4CDB-B127-3B2E1BAAFF6D}" srcOrd="0" destOrd="0" presId="urn:microsoft.com/office/officeart/2005/8/layout/list1"/>
    <dgm:cxn modelId="{0F52B525-D777-4C6C-AD17-CF434E035A46}" srcId="{26BC1927-FBA8-44DF-A818-069D6EEB851B}" destId="{A958AAE9-72D5-474A-886C-7924F7BADC37}" srcOrd="4" destOrd="0" parTransId="{171F0EA3-E061-4A70-9956-E48D4A03B247}" sibTransId="{9D549D06-556F-45FB-9100-24C8FFF0815E}"/>
    <dgm:cxn modelId="{E690C72D-8BAD-4DC6-A2E4-9A234D45B149}" type="presOf" srcId="{A958AAE9-72D5-474A-886C-7924F7BADC37}" destId="{0D9BE5F3-183B-4205-AB65-78A32A04D4D0}" srcOrd="0" destOrd="4" presId="urn:microsoft.com/office/officeart/2005/8/layout/list1"/>
    <dgm:cxn modelId="{ABC3B241-659F-4E97-9810-559BE2AE7107}" srcId="{26BC1927-FBA8-44DF-A818-069D6EEB851B}" destId="{7BE4F6ED-EBE4-4DE7-83C0-5E7D9F62389D}" srcOrd="0" destOrd="0" parTransId="{8BFC93F1-D3C9-4ED0-B8F3-99576B7B8B2C}" sibTransId="{174F1846-AC4E-444A-995F-485048118187}"/>
    <dgm:cxn modelId="{AB629564-FEA4-4A0A-85EE-7EAE0598A11B}" type="presOf" srcId="{214646C4-F137-423D-AA28-C99A742C641C}" destId="{D4B35F0E-FED2-4F7D-AB57-4CBC9CC88159}" srcOrd="0" destOrd="0" presId="urn:microsoft.com/office/officeart/2005/8/layout/list1"/>
    <dgm:cxn modelId="{A795F446-5E57-4044-AD34-4DAEFCA5D83C}" type="presOf" srcId="{214646C4-F137-423D-AA28-C99A742C641C}" destId="{0B734766-EB4E-46DB-B5AE-48104604B29F}" srcOrd="1" destOrd="0" presId="urn:microsoft.com/office/officeart/2005/8/layout/list1"/>
    <dgm:cxn modelId="{F6A10669-34F3-4DE3-89A7-21B9AF99E298}" type="presOf" srcId="{731A71C4-085E-4A83-9AE7-4592280D2A98}" destId="{0D9BE5F3-183B-4205-AB65-78A32A04D4D0}" srcOrd="0" destOrd="2" presId="urn:microsoft.com/office/officeart/2005/8/layout/list1"/>
    <dgm:cxn modelId="{ED070B6E-00A6-4029-8C95-58064C75658A}" srcId="{26BC1927-FBA8-44DF-A818-069D6EEB851B}" destId="{06E61168-394D-4489-B527-20C42837CB63}" srcOrd="1" destOrd="0" parTransId="{AF0B0C97-6468-4329-9FBD-411CC79BF01E}" sibTransId="{3C97A94D-D343-4349-A1CD-3CA618C22791}"/>
    <dgm:cxn modelId="{6DC1826E-9C5A-4E97-B282-759AA38241CA}" type="presOf" srcId="{06E61168-394D-4489-B527-20C42837CB63}" destId="{0D9BE5F3-183B-4205-AB65-78A32A04D4D0}" srcOrd="0" destOrd="1" presId="urn:microsoft.com/office/officeart/2005/8/layout/list1"/>
    <dgm:cxn modelId="{8BD56A81-F856-4915-9507-ADB36FE978E2}" type="presOf" srcId="{7BE4F6ED-EBE4-4DE7-83C0-5E7D9F62389D}" destId="{0D9BE5F3-183B-4205-AB65-78A32A04D4D0}" srcOrd="0" destOrd="0" presId="urn:microsoft.com/office/officeart/2005/8/layout/list1"/>
    <dgm:cxn modelId="{EE5046A9-9ED9-4E16-A9A6-5DF5D6EFA962}" srcId="{046A7A6D-E619-4CAE-BC06-AAF9FA3B09E5}" destId="{214646C4-F137-423D-AA28-C99A742C641C}" srcOrd="0" destOrd="0" parTransId="{B3042B4E-5B47-49DD-A6F6-35181D0E7FC2}" sibTransId="{D98F98B2-E5D2-43F9-8701-103E517EB352}"/>
    <dgm:cxn modelId="{7BC2B7B3-DC7F-43CF-9A0C-51A5B19914E1}" srcId="{26BC1927-FBA8-44DF-A818-069D6EEB851B}" destId="{CADF8AA6-4E5A-41FA-8A97-E52BC3AF6F60}" srcOrd="3" destOrd="0" parTransId="{76E02CDA-272E-4346-B571-B6586D1BA22B}" sibTransId="{26C57131-A294-48F6-A4B4-7B61CDED6DAF}"/>
    <dgm:cxn modelId="{5682DBC6-7010-4047-A6A5-E1935075C192}" type="presOf" srcId="{26BC1927-FBA8-44DF-A818-069D6EEB851B}" destId="{7990C2FE-0E39-4E28-8038-47F31A2C763D}" srcOrd="1" destOrd="0" presId="urn:microsoft.com/office/officeart/2005/8/layout/list1"/>
    <dgm:cxn modelId="{B717B2CB-FDC5-4628-8447-327C5FAE4F93}" type="presOf" srcId="{26BC1927-FBA8-44DF-A818-069D6EEB851B}" destId="{BD7D77CC-CC79-4251-802F-F8CB43381167}" srcOrd="0" destOrd="0" presId="urn:microsoft.com/office/officeart/2005/8/layout/list1"/>
    <dgm:cxn modelId="{A86494D2-157A-4D37-9388-49480F47D240}" type="presOf" srcId="{CADF8AA6-4E5A-41FA-8A97-E52BC3AF6F60}" destId="{0D9BE5F3-183B-4205-AB65-78A32A04D4D0}" srcOrd="0" destOrd="3" presId="urn:microsoft.com/office/officeart/2005/8/layout/list1"/>
    <dgm:cxn modelId="{B0C5FEDE-C382-41E5-B5CE-B62121BE570C}" srcId="{046A7A6D-E619-4CAE-BC06-AAF9FA3B09E5}" destId="{26BC1927-FBA8-44DF-A818-069D6EEB851B}" srcOrd="1" destOrd="0" parTransId="{90E9AB40-A7C3-4268-B42B-DD935A57D717}" sibTransId="{95F87D3D-E0BA-4828-9FF6-79DACB99D116}"/>
    <dgm:cxn modelId="{CDB8E2EB-7AC6-484B-AD65-D02AF205FE30}" srcId="{26BC1927-FBA8-44DF-A818-069D6EEB851B}" destId="{731A71C4-085E-4A83-9AE7-4592280D2A98}" srcOrd="2" destOrd="0" parTransId="{8458D3BF-7902-4172-AEEA-42FB1AB40361}" sibTransId="{249DD9CB-591E-4FD8-9FF9-35EF26FD167F}"/>
    <dgm:cxn modelId="{5E283B7F-020F-4FB3-AEB0-FCDAA9D6DBBB}" type="presParOf" srcId="{CD863DE1-7F36-4CDB-B127-3B2E1BAAFF6D}" destId="{2D12D45D-3C87-4BE1-B885-7979318C9FCB}" srcOrd="0" destOrd="0" presId="urn:microsoft.com/office/officeart/2005/8/layout/list1"/>
    <dgm:cxn modelId="{96F834BC-695B-4664-84FF-038C61501108}" type="presParOf" srcId="{2D12D45D-3C87-4BE1-B885-7979318C9FCB}" destId="{D4B35F0E-FED2-4F7D-AB57-4CBC9CC88159}" srcOrd="0" destOrd="0" presId="urn:microsoft.com/office/officeart/2005/8/layout/list1"/>
    <dgm:cxn modelId="{67F8F5AF-49FA-4ED7-A88B-2014E913D607}" type="presParOf" srcId="{2D12D45D-3C87-4BE1-B885-7979318C9FCB}" destId="{0B734766-EB4E-46DB-B5AE-48104604B29F}" srcOrd="1" destOrd="0" presId="urn:microsoft.com/office/officeart/2005/8/layout/list1"/>
    <dgm:cxn modelId="{3786DE7A-61F5-48E2-8A63-B79F9D21DEA7}" type="presParOf" srcId="{CD863DE1-7F36-4CDB-B127-3B2E1BAAFF6D}" destId="{3DED7447-BDF5-424F-AE75-96188647A75D}" srcOrd="1" destOrd="0" presId="urn:microsoft.com/office/officeart/2005/8/layout/list1"/>
    <dgm:cxn modelId="{0D2C78C9-8E63-408D-B343-B5774B5723E6}" type="presParOf" srcId="{CD863DE1-7F36-4CDB-B127-3B2E1BAAFF6D}" destId="{21AC51A4-A311-4C6F-9868-BC7CA4700F32}" srcOrd="2" destOrd="0" presId="urn:microsoft.com/office/officeart/2005/8/layout/list1"/>
    <dgm:cxn modelId="{0A6887B6-89BE-4F5D-B824-FDE5B2A09B67}" type="presParOf" srcId="{CD863DE1-7F36-4CDB-B127-3B2E1BAAFF6D}" destId="{92E16096-1D9B-4E3C-81DE-695938845E3F}" srcOrd="3" destOrd="0" presId="urn:microsoft.com/office/officeart/2005/8/layout/list1"/>
    <dgm:cxn modelId="{1C0A1D24-26DC-472E-8F77-00AC1BE2CA43}" type="presParOf" srcId="{CD863DE1-7F36-4CDB-B127-3B2E1BAAFF6D}" destId="{295EC826-A12A-44BB-B3BF-967B19229D8D}" srcOrd="4" destOrd="0" presId="urn:microsoft.com/office/officeart/2005/8/layout/list1"/>
    <dgm:cxn modelId="{C5901320-1CF7-405A-996E-494530A5A81A}" type="presParOf" srcId="{295EC826-A12A-44BB-B3BF-967B19229D8D}" destId="{BD7D77CC-CC79-4251-802F-F8CB43381167}" srcOrd="0" destOrd="0" presId="urn:microsoft.com/office/officeart/2005/8/layout/list1"/>
    <dgm:cxn modelId="{E551408E-8665-4433-8E50-2D8593D7A032}" type="presParOf" srcId="{295EC826-A12A-44BB-B3BF-967B19229D8D}" destId="{7990C2FE-0E39-4E28-8038-47F31A2C763D}" srcOrd="1" destOrd="0" presId="urn:microsoft.com/office/officeart/2005/8/layout/list1"/>
    <dgm:cxn modelId="{C763AFC6-A997-4A37-9EA2-8082D52BE6D6}" type="presParOf" srcId="{CD863DE1-7F36-4CDB-B127-3B2E1BAAFF6D}" destId="{9C0A76B0-333E-4E7F-9591-6489D75B2E5E}" srcOrd="5" destOrd="0" presId="urn:microsoft.com/office/officeart/2005/8/layout/list1"/>
    <dgm:cxn modelId="{12450C83-80B1-418F-9125-76AA31335BC9}" type="presParOf" srcId="{CD863DE1-7F36-4CDB-B127-3B2E1BAAFF6D}" destId="{0D9BE5F3-183B-4205-AB65-78A32A04D4D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924CF6-F90B-46BB-BC24-A83CA47B3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C7BE79-01B1-48AD-849B-6974A842348C}">
      <dgm:prSet custT="1"/>
      <dgm:spPr>
        <a:solidFill>
          <a:schemeClr val="bg2"/>
        </a:solidFill>
      </dgm:spPr>
      <dgm:t>
        <a:bodyPr/>
        <a:lstStyle/>
        <a:p>
          <a:r>
            <a:rPr lang="de-DE" sz="1800" b="0" kern="1200" spc="0" dirty="0">
              <a:solidFill>
                <a:schemeClr val="tx1"/>
              </a:solidFill>
              <a:latin typeface="Aptos Narrow" panose="020B0004020202020204" pitchFamily="34" charset="0"/>
            </a:rPr>
            <a:t>Zweischichtiges System aus gebundener Tragschicht und </a:t>
          </a:r>
          <a:r>
            <a:rPr lang="de-DE" sz="1800" b="0" kern="1200" spc="0" dirty="0">
              <a:solidFill>
                <a:srgbClr val="000000"/>
              </a:solidFill>
              <a:latin typeface="Aptos Narrow" panose="020B0004020202020204" pitchFamily="34" charset="0"/>
              <a:ea typeface="+mn-ea"/>
              <a:cs typeface="+mn-cs"/>
            </a:rPr>
            <a:t>Teppich</a:t>
          </a:r>
          <a:r>
            <a:rPr lang="de-DE" sz="1800" b="0" kern="1200" spc="0" dirty="0">
              <a:solidFill>
                <a:schemeClr val="tx1"/>
              </a:solidFill>
              <a:latin typeface="Aptos Narrow" panose="020B0004020202020204" pitchFamily="34" charset="0"/>
            </a:rPr>
            <a:t> Membran</a:t>
          </a:r>
          <a:endParaRPr lang="en-US" sz="1800" kern="1200" spc="0" dirty="0">
            <a:solidFill>
              <a:schemeClr val="tx1"/>
            </a:solidFill>
            <a:latin typeface="Aptos Narrow" panose="020B0004020202020204" pitchFamily="34" charset="0"/>
          </a:endParaRPr>
        </a:p>
      </dgm:t>
    </dgm:pt>
    <dgm:pt modelId="{B4E6A609-AEED-480F-B727-AEC361E5AF54}" type="parTrans" cxnId="{197C9AD1-FB88-4046-8AA1-48844216E150}">
      <dgm:prSet/>
      <dgm:spPr/>
      <dgm:t>
        <a:bodyPr/>
        <a:lstStyle/>
        <a:p>
          <a:endParaRPr lang="en-US"/>
        </a:p>
      </dgm:t>
    </dgm:pt>
    <dgm:pt modelId="{902BE639-C1E7-4072-A811-7DD8EF68E29F}" type="sibTrans" cxnId="{197C9AD1-FB88-4046-8AA1-48844216E150}">
      <dgm:prSet/>
      <dgm:spPr/>
      <dgm:t>
        <a:bodyPr/>
        <a:lstStyle/>
        <a:p>
          <a:endParaRPr lang="en-US"/>
        </a:p>
      </dgm:t>
    </dgm:pt>
    <dgm:pt modelId="{4E4928B8-1B54-451E-B9E9-C50F65339E8F}">
      <dgm:prSet custT="1"/>
      <dgm:spPr>
        <a:solidFill>
          <a:schemeClr val="bg2"/>
        </a:solidFill>
      </dgm:spPr>
      <dgm:t>
        <a:bodyPr/>
        <a:lstStyle/>
        <a:p>
          <a:pPr algn="l"/>
          <a:r>
            <a:rPr lang="de-DE" sz="1800" b="0" spc="0" dirty="0">
              <a:solidFill>
                <a:schemeClr val="tx1"/>
              </a:solidFill>
              <a:latin typeface="Aptos Narrow" panose="020B0004020202020204" pitchFamily="34" charset="0"/>
            </a:rPr>
            <a:t>Deckschicht aus Ziegelmehl oder keramikbeschichteter Sandfüllung</a:t>
          </a:r>
          <a:endParaRPr lang="en-US" sz="1800" spc="0" dirty="0">
            <a:solidFill>
              <a:schemeClr val="tx1"/>
            </a:solidFill>
            <a:latin typeface="Aptos Narrow" panose="020B0004020202020204" pitchFamily="34" charset="0"/>
          </a:endParaRPr>
        </a:p>
      </dgm:t>
    </dgm:pt>
    <dgm:pt modelId="{B7990BB9-A785-4200-ABAD-0A77D6DA2900}" type="parTrans" cxnId="{EF62369D-281B-4541-83DB-A84FA5CF5F95}">
      <dgm:prSet/>
      <dgm:spPr/>
      <dgm:t>
        <a:bodyPr/>
        <a:lstStyle/>
        <a:p>
          <a:endParaRPr lang="en-US"/>
        </a:p>
      </dgm:t>
    </dgm:pt>
    <dgm:pt modelId="{ABA72635-4AA2-4D68-A0F2-9326C0C1508F}" type="sibTrans" cxnId="{EF62369D-281B-4541-83DB-A84FA5CF5F95}">
      <dgm:prSet/>
      <dgm:spPr/>
      <dgm:t>
        <a:bodyPr/>
        <a:lstStyle/>
        <a:p>
          <a:endParaRPr lang="en-US"/>
        </a:p>
      </dgm:t>
    </dgm:pt>
    <dgm:pt modelId="{F786A218-9B97-4495-99EA-83AB978DD80E}">
      <dgm:prSet custT="1"/>
      <dgm:spPr>
        <a:solidFill>
          <a:schemeClr val="bg2"/>
        </a:solidFill>
      </dgm:spPr>
      <dgm:t>
        <a:bodyPr/>
        <a:lstStyle/>
        <a:p>
          <a:pPr algn="l"/>
          <a:r>
            <a:rPr lang="de-DE" sz="1800" spc="0" dirty="0">
              <a:solidFill>
                <a:schemeClr val="tx1"/>
              </a:solidFill>
              <a:latin typeface="Aptos Narrow" panose="020B0004020202020204" pitchFamily="34" charset="0"/>
            </a:rPr>
            <a:t>Hergestellt von </a:t>
          </a:r>
          <a:r>
            <a:rPr lang="de-DE" sz="1800" spc="0" dirty="0" err="1">
              <a:solidFill>
                <a:schemeClr val="tx1"/>
              </a:solidFill>
              <a:latin typeface="Aptos Narrow" panose="020B0004020202020204" pitchFamily="34" charset="0"/>
            </a:rPr>
            <a:t>Vigano</a:t>
          </a:r>
          <a:r>
            <a:rPr lang="de-DE" sz="1800" spc="0" dirty="0">
              <a:solidFill>
                <a:schemeClr val="tx1"/>
              </a:solidFill>
              <a:latin typeface="Aptos Narrow" panose="020B0004020202020204" pitchFamily="34" charset="0"/>
            </a:rPr>
            <a:t> </a:t>
          </a:r>
          <a:r>
            <a:rPr lang="de-DE" sz="1800" spc="0" dirty="0" err="1">
              <a:solidFill>
                <a:schemeClr val="tx1"/>
              </a:solidFill>
              <a:latin typeface="Aptos Narrow" panose="020B0004020202020204" pitchFamily="34" charset="0"/>
            </a:rPr>
            <a:t>Pavitex</a:t>
          </a:r>
          <a:r>
            <a:rPr lang="de-DE" sz="1800" spc="0" dirty="0">
              <a:solidFill>
                <a:schemeClr val="tx1"/>
              </a:solidFill>
              <a:latin typeface="Aptos Narrow" panose="020B0004020202020204" pitchFamily="34" charset="0"/>
            </a:rPr>
            <a:t> in Italien</a:t>
          </a:r>
          <a:endParaRPr lang="en-US" sz="1800" spc="0" dirty="0">
            <a:solidFill>
              <a:schemeClr val="tx1"/>
            </a:solidFill>
            <a:latin typeface="Aptos Narrow" panose="020B0004020202020204" pitchFamily="34" charset="0"/>
          </a:endParaRPr>
        </a:p>
      </dgm:t>
    </dgm:pt>
    <dgm:pt modelId="{714C7074-5FE9-426A-848B-4B05BB2FA7E7}" type="parTrans" cxnId="{B67FDA04-3685-4457-A3CD-2043107780A1}">
      <dgm:prSet/>
      <dgm:spPr/>
      <dgm:t>
        <a:bodyPr/>
        <a:lstStyle/>
        <a:p>
          <a:endParaRPr lang="en-US"/>
        </a:p>
      </dgm:t>
    </dgm:pt>
    <dgm:pt modelId="{C387C3B0-BB25-4610-9A3B-6F0AFD69820B}" type="sibTrans" cxnId="{B67FDA04-3685-4457-A3CD-2043107780A1}">
      <dgm:prSet/>
      <dgm:spPr/>
      <dgm:t>
        <a:bodyPr/>
        <a:lstStyle/>
        <a:p>
          <a:endParaRPr lang="en-US"/>
        </a:p>
      </dgm:t>
    </dgm:pt>
    <dgm:pt modelId="{02EF6E8D-0C73-405E-AA6F-68EDC0CA1C66}">
      <dgm:prSet custT="1"/>
      <dgm:spPr>
        <a:solidFill>
          <a:schemeClr val="bg2"/>
        </a:solidFill>
      </dgm:spPr>
      <dgm:t>
        <a:bodyPr/>
        <a:lstStyle/>
        <a:p>
          <a:pPr algn="l"/>
          <a:r>
            <a:rPr lang="de-DE" sz="1800" b="0" spc="0" dirty="0" err="1">
              <a:solidFill>
                <a:schemeClr val="tx1"/>
              </a:solidFill>
              <a:latin typeface="Aptos Narrow" panose="020B0004020202020204" pitchFamily="34" charset="0"/>
            </a:rPr>
            <a:t>TopClay</a:t>
          </a:r>
          <a:r>
            <a:rPr lang="de-DE" sz="1800" b="0" spc="0" dirty="0">
              <a:solidFill>
                <a:schemeClr val="tx1"/>
              </a:solidFill>
              <a:latin typeface="Aptos Narrow" panose="020B0004020202020204" pitchFamily="34" charset="0"/>
            </a:rPr>
            <a:t> seit 2002 1500 Plätze weltweit, vor Allem Frankreich + USA, 5 in D</a:t>
          </a:r>
          <a:endParaRPr lang="en-US" sz="1800" spc="0" dirty="0">
            <a:solidFill>
              <a:schemeClr val="tx1"/>
            </a:solidFill>
            <a:latin typeface="Aptos Narrow" panose="020B0004020202020204" pitchFamily="34" charset="0"/>
          </a:endParaRPr>
        </a:p>
      </dgm:t>
    </dgm:pt>
    <dgm:pt modelId="{1500481A-2D12-4BAE-B10D-B084AAF412A7}" type="parTrans" cxnId="{37BFA861-B6D1-4DAF-A5FE-8E1EE6AA71EC}">
      <dgm:prSet/>
      <dgm:spPr/>
      <dgm:t>
        <a:bodyPr/>
        <a:lstStyle/>
        <a:p>
          <a:endParaRPr lang="en-US"/>
        </a:p>
      </dgm:t>
    </dgm:pt>
    <dgm:pt modelId="{F2330A7A-F549-4F59-BA26-89668107632F}" type="sibTrans" cxnId="{37BFA861-B6D1-4DAF-A5FE-8E1EE6AA71EC}">
      <dgm:prSet/>
      <dgm:spPr/>
      <dgm:t>
        <a:bodyPr/>
        <a:lstStyle/>
        <a:p>
          <a:endParaRPr lang="en-US"/>
        </a:p>
      </dgm:t>
    </dgm:pt>
    <dgm:pt modelId="{282FD70D-2D80-4357-B127-18F6428CC01B}">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Andere Münchner Vereine überzeugt, starke Reputation aus USA und Frankreich. </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Empfehlung der Baufirmen und BTV</a:t>
          </a:r>
          <a:endParaRPr lang="en-US" sz="1800" b="0" kern="1200" spc="0" dirty="0">
            <a:solidFill>
              <a:srgbClr val="000000"/>
            </a:solidFill>
            <a:latin typeface="Aptos Narrow" panose="020B0004020202020204" pitchFamily="34" charset="0"/>
            <a:ea typeface="+mn-ea"/>
            <a:cs typeface="+mn-cs"/>
          </a:endParaRPr>
        </a:p>
      </dgm:t>
    </dgm:pt>
    <dgm:pt modelId="{F20F3C70-1049-4888-AA6A-FBD328AD2602}" type="parTrans" cxnId="{DD3099E7-E816-4C1F-B071-1B9649FCF836}">
      <dgm:prSet/>
      <dgm:spPr/>
      <dgm:t>
        <a:bodyPr/>
        <a:lstStyle/>
        <a:p>
          <a:endParaRPr lang="de-DE"/>
        </a:p>
      </dgm:t>
    </dgm:pt>
    <dgm:pt modelId="{CB86AA16-CD4E-41B2-9CE4-F6C5E14B4B74}" type="sibTrans" cxnId="{DD3099E7-E816-4C1F-B071-1B9649FCF836}">
      <dgm:prSet/>
      <dgm:spPr/>
      <dgm:t>
        <a:bodyPr/>
        <a:lstStyle/>
        <a:p>
          <a:endParaRPr lang="de-DE"/>
        </a:p>
      </dgm:t>
    </dgm:pt>
    <dgm:pt modelId="{6A7965A6-AC44-4A7F-9670-E8D3F8E0AC12}" type="pres">
      <dgm:prSet presAssocID="{9A924CF6-F90B-46BB-BC24-A83CA47B3D68}" presName="linear" presStyleCnt="0">
        <dgm:presLayoutVars>
          <dgm:animLvl val="lvl"/>
          <dgm:resizeHandles val="exact"/>
        </dgm:presLayoutVars>
      </dgm:prSet>
      <dgm:spPr/>
    </dgm:pt>
    <dgm:pt modelId="{A4270D84-EC9F-4143-A1D1-13BCFE84A9C4}" type="pres">
      <dgm:prSet presAssocID="{6EC7BE79-01B1-48AD-849B-6974A842348C}" presName="parentText" presStyleLbl="node1" presStyleIdx="0" presStyleCnt="5">
        <dgm:presLayoutVars>
          <dgm:chMax val="0"/>
          <dgm:bulletEnabled val="1"/>
        </dgm:presLayoutVars>
      </dgm:prSet>
      <dgm:spPr/>
    </dgm:pt>
    <dgm:pt modelId="{4921AF95-280F-467B-916B-C710C2ED6D03}" type="pres">
      <dgm:prSet presAssocID="{902BE639-C1E7-4072-A811-7DD8EF68E29F}" presName="spacer" presStyleCnt="0"/>
      <dgm:spPr/>
    </dgm:pt>
    <dgm:pt modelId="{FFDE0763-C87D-4A90-80DC-2BD8385F6824}" type="pres">
      <dgm:prSet presAssocID="{4E4928B8-1B54-451E-B9E9-C50F65339E8F}" presName="parentText" presStyleLbl="node1" presStyleIdx="1" presStyleCnt="5">
        <dgm:presLayoutVars>
          <dgm:chMax val="0"/>
          <dgm:bulletEnabled val="1"/>
        </dgm:presLayoutVars>
      </dgm:prSet>
      <dgm:spPr/>
    </dgm:pt>
    <dgm:pt modelId="{C32BC1FA-9E1A-42F0-8340-2D4EDE139D1B}" type="pres">
      <dgm:prSet presAssocID="{ABA72635-4AA2-4D68-A0F2-9326C0C1508F}" presName="spacer" presStyleCnt="0"/>
      <dgm:spPr/>
    </dgm:pt>
    <dgm:pt modelId="{9DF51B60-E4D8-47B1-86AF-0EBFD7E65485}" type="pres">
      <dgm:prSet presAssocID="{F786A218-9B97-4495-99EA-83AB978DD80E}" presName="parentText" presStyleLbl="node1" presStyleIdx="2" presStyleCnt="5">
        <dgm:presLayoutVars>
          <dgm:chMax val="0"/>
          <dgm:bulletEnabled val="1"/>
        </dgm:presLayoutVars>
      </dgm:prSet>
      <dgm:spPr/>
    </dgm:pt>
    <dgm:pt modelId="{1BD484A9-3611-4DF4-A480-DE12EE97DC4B}" type="pres">
      <dgm:prSet presAssocID="{C387C3B0-BB25-4610-9A3B-6F0AFD69820B}" presName="spacer" presStyleCnt="0"/>
      <dgm:spPr/>
    </dgm:pt>
    <dgm:pt modelId="{F099A79A-CD89-4B83-A610-1D81CD4B0F20}" type="pres">
      <dgm:prSet presAssocID="{02EF6E8D-0C73-405E-AA6F-68EDC0CA1C66}" presName="parentText" presStyleLbl="node1" presStyleIdx="3" presStyleCnt="5">
        <dgm:presLayoutVars>
          <dgm:chMax val="0"/>
          <dgm:bulletEnabled val="1"/>
        </dgm:presLayoutVars>
      </dgm:prSet>
      <dgm:spPr/>
    </dgm:pt>
    <dgm:pt modelId="{6084CCBD-F553-4A76-9538-0AB72C3E6B61}" type="pres">
      <dgm:prSet presAssocID="{F2330A7A-F549-4F59-BA26-89668107632F}" presName="spacer" presStyleCnt="0"/>
      <dgm:spPr/>
    </dgm:pt>
    <dgm:pt modelId="{9295A75D-BEC9-4F9C-935C-E77C556D15A3}" type="pres">
      <dgm:prSet presAssocID="{282FD70D-2D80-4357-B127-18F6428CC01B}" presName="parentText" presStyleLbl="node1" presStyleIdx="4" presStyleCnt="5">
        <dgm:presLayoutVars>
          <dgm:chMax val="0"/>
          <dgm:bulletEnabled val="1"/>
        </dgm:presLayoutVars>
      </dgm:prSet>
      <dgm:spPr/>
    </dgm:pt>
  </dgm:ptLst>
  <dgm:cxnLst>
    <dgm:cxn modelId="{B67FDA04-3685-4457-A3CD-2043107780A1}" srcId="{9A924CF6-F90B-46BB-BC24-A83CA47B3D68}" destId="{F786A218-9B97-4495-99EA-83AB978DD80E}" srcOrd="2" destOrd="0" parTransId="{714C7074-5FE9-426A-848B-4B05BB2FA7E7}" sibTransId="{C387C3B0-BB25-4610-9A3B-6F0AFD69820B}"/>
    <dgm:cxn modelId="{CE6F7D0F-2063-45F0-B7C4-707EAD6D4231}" type="presOf" srcId="{6EC7BE79-01B1-48AD-849B-6974A842348C}" destId="{A4270D84-EC9F-4143-A1D1-13BCFE84A9C4}" srcOrd="0" destOrd="0" presId="urn:microsoft.com/office/officeart/2005/8/layout/vList2"/>
    <dgm:cxn modelId="{F909795B-729B-45EA-89F1-5F2383516B9F}" type="presOf" srcId="{282FD70D-2D80-4357-B127-18F6428CC01B}" destId="{9295A75D-BEC9-4F9C-935C-E77C556D15A3}" srcOrd="0" destOrd="0" presId="urn:microsoft.com/office/officeart/2005/8/layout/vList2"/>
    <dgm:cxn modelId="{37BFA861-B6D1-4DAF-A5FE-8E1EE6AA71EC}" srcId="{9A924CF6-F90B-46BB-BC24-A83CA47B3D68}" destId="{02EF6E8D-0C73-405E-AA6F-68EDC0CA1C66}" srcOrd="3" destOrd="0" parTransId="{1500481A-2D12-4BAE-B10D-B084AAF412A7}" sibTransId="{F2330A7A-F549-4F59-BA26-89668107632F}"/>
    <dgm:cxn modelId="{94570958-BDEA-4B4F-AAEA-5836EFCA4AB2}" type="presOf" srcId="{02EF6E8D-0C73-405E-AA6F-68EDC0CA1C66}" destId="{F099A79A-CD89-4B83-A610-1D81CD4B0F20}" srcOrd="0" destOrd="0" presId="urn:microsoft.com/office/officeart/2005/8/layout/vList2"/>
    <dgm:cxn modelId="{DC2B2280-D56D-409F-ABAC-A3FF2E6609C7}" type="presOf" srcId="{4E4928B8-1B54-451E-B9E9-C50F65339E8F}" destId="{FFDE0763-C87D-4A90-80DC-2BD8385F6824}" srcOrd="0" destOrd="0" presId="urn:microsoft.com/office/officeart/2005/8/layout/vList2"/>
    <dgm:cxn modelId="{EF62369D-281B-4541-83DB-A84FA5CF5F95}" srcId="{9A924CF6-F90B-46BB-BC24-A83CA47B3D68}" destId="{4E4928B8-1B54-451E-B9E9-C50F65339E8F}" srcOrd="1" destOrd="0" parTransId="{B7990BB9-A785-4200-ABAD-0A77D6DA2900}" sibTransId="{ABA72635-4AA2-4D68-A0F2-9326C0C1508F}"/>
    <dgm:cxn modelId="{9181C4B8-A896-44CD-BC1A-E50B1A31CF32}" type="presOf" srcId="{F786A218-9B97-4495-99EA-83AB978DD80E}" destId="{9DF51B60-E4D8-47B1-86AF-0EBFD7E65485}" srcOrd="0" destOrd="0" presId="urn:microsoft.com/office/officeart/2005/8/layout/vList2"/>
    <dgm:cxn modelId="{197C9AD1-FB88-4046-8AA1-48844216E150}" srcId="{9A924CF6-F90B-46BB-BC24-A83CA47B3D68}" destId="{6EC7BE79-01B1-48AD-849B-6974A842348C}" srcOrd="0" destOrd="0" parTransId="{B4E6A609-AEED-480F-B727-AEC361E5AF54}" sibTransId="{902BE639-C1E7-4072-A811-7DD8EF68E29F}"/>
    <dgm:cxn modelId="{BF983DDA-DFD1-4599-9D80-215329D03F26}" type="presOf" srcId="{9A924CF6-F90B-46BB-BC24-A83CA47B3D68}" destId="{6A7965A6-AC44-4A7F-9670-E8D3F8E0AC12}" srcOrd="0" destOrd="0" presId="urn:microsoft.com/office/officeart/2005/8/layout/vList2"/>
    <dgm:cxn modelId="{DD3099E7-E816-4C1F-B071-1B9649FCF836}" srcId="{9A924CF6-F90B-46BB-BC24-A83CA47B3D68}" destId="{282FD70D-2D80-4357-B127-18F6428CC01B}" srcOrd="4" destOrd="0" parTransId="{F20F3C70-1049-4888-AA6A-FBD328AD2602}" sibTransId="{CB86AA16-CD4E-41B2-9CE4-F6C5E14B4B74}"/>
    <dgm:cxn modelId="{5681F454-B931-4AF0-80AB-75D480770C4C}" type="presParOf" srcId="{6A7965A6-AC44-4A7F-9670-E8D3F8E0AC12}" destId="{A4270D84-EC9F-4143-A1D1-13BCFE84A9C4}" srcOrd="0" destOrd="0" presId="urn:microsoft.com/office/officeart/2005/8/layout/vList2"/>
    <dgm:cxn modelId="{DA5673E5-3894-4E33-B653-2680C7C1F071}" type="presParOf" srcId="{6A7965A6-AC44-4A7F-9670-E8D3F8E0AC12}" destId="{4921AF95-280F-467B-916B-C710C2ED6D03}" srcOrd="1" destOrd="0" presId="urn:microsoft.com/office/officeart/2005/8/layout/vList2"/>
    <dgm:cxn modelId="{ACF29B2A-F43C-4A02-8A5A-A30F5CCE1BBB}" type="presParOf" srcId="{6A7965A6-AC44-4A7F-9670-E8D3F8E0AC12}" destId="{FFDE0763-C87D-4A90-80DC-2BD8385F6824}" srcOrd="2" destOrd="0" presId="urn:microsoft.com/office/officeart/2005/8/layout/vList2"/>
    <dgm:cxn modelId="{91412E52-F68F-4986-A0BF-3FB3D05B3304}" type="presParOf" srcId="{6A7965A6-AC44-4A7F-9670-E8D3F8E0AC12}" destId="{C32BC1FA-9E1A-42F0-8340-2D4EDE139D1B}" srcOrd="3" destOrd="0" presId="urn:microsoft.com/office/officeart/2005/8/layout/vList2"/>
    <dgm:cxn modelId="{8497570E-0D3C-4278-983F-DF6AE65C889D}" type="presParOf" srcId="{6A7965A6-AC44-4A7F-9670-E8D3F8E0AC12}" destId="{9DF51B60-E4D8-47B1-86AF-0EBFD7E65485}" srcOrd="4" destOrd="0" presId="urn:microsoft.com/office/officeart/2005/8/layout/vList2"/>
    <dgm:cxn modelId="{177D9ABA-5287-4A5F-849E-4D7DA399DBBD}" type="presParOf" srcId="{6A7965A6-AC44-4A7F-9670-E8D3F8E0AC12}" destId="{1BD484A9-3611-4DF4-A480-DE12EE97DC4B}" srcOrd="5" destOrd="0" presId="urn:microsoft.com/office/officeart/2005/8/layout/vList2"/>
    <dgm:cxn modelId="{D7D5F579-1C75-4D0C-B465-868509FC0FEE}" type="presParOf" srcId="{6A7965A6-AC44-4A7F-9670-E8D3F8E0AC12}" destId="{F099A79A-CD89-4B83-A610-1D81CD4B0F20}" srcOrd="6" destOrd="0" presId="urn:microsoft.com/office/officeart/2005/8/layout/vList2"/>
    <dgm:cxn modelId="{631F6C93-4CBA-4084-A602-EEBC7A8D4496}" type="presParOf" srcId="{6A7965A6-AC44-4A7F-9670-E8D3F8E0AC12}" destId="{6084CCBD-F553-4A76-9538-0AB72C3E6B61}" srcOrd="7" destOrd="0" presId="urn:microsoft.com/office/officeart/2005/8/layout/vList2"/>
    <dgm:cxn modelId="{6C9CBE4C-8A40-492F-A545-137A9A1C5820}" type="presParOf" srcId="{6A7965A6-AC44-4A7F-9670-E8D3F8E0AC12}" destId="{9295A75D-BEC9-4F9C-935C-E77C556D15A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924CF6-F90B-46BB-BC24-A83CA47B3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23B766-26FC-4B94-8CE3-DD56E5E9AA21}">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Lavagestein und Schlacke verbleiben vollständig im Boden (geringere Entsorgungskosten)</a:t>
          </a:r>
        </a:p>
      </dgm:t>
    </dgm:pt>
    <dgm:pt modelId="{5595667E-0307-4978-9213-FA50B1C78FDD}" type="parTrans" cxnId="{5A8AD4C5-525F-4E0F-9AFC-5CA250B9FD4C}">
      <dgm:prSet/>
      <dgm:spPr/>
      <dgm:t>
        <a:bodyPr/>
        <a:lstStyle/>
        <a:p>
          <a:endParaRPr lang="de-DE" sz="1800">
            <a:latin typeface="Arial Narrow" panose="020B0606020202030204" pitchFamily="34" charset="0"/>
          </a:endParaRPr>
        </a:p>
      </dgm:t>
    </dgm:pt>
    <dgm:pt modelId="{ECE04EEE-8D3B-4ACE-A461-577D7827B0CA}" type="sibTrans" cxnId="{5A8AD4C5-525F-4E0F-9AFC-5CA250B9FD4C}">
      <dgm:prSet/>
      <dgm:spPr/>
      <dgm:t>
        <a:bodyPr/>
        <a:lstStyle/>
        <a:p>
          <a:endParaRPr lang="de-DE" sz="1800">
            <a:latin typeface="Arial Narrow" panose="020B0606020202030204" pitchFamily="34" charset="0"/>
          </a:endParaRPr>
        </a:p>
      </dgm:t>
    </dgm:pt>
    <dgm:pt modelId="{16E394F7-01F6-4C3A-8B1F-EE4B8F0BC6B9}">
      <dgm:prSet custT="1"/>
      <dgm:spPr>
        <a:solidFill>
          <a:schemeClr val="bg2"/>
        </a:solidFill>
      </dgm:spPr>
      <dgm:t>
        <a:bodyPr/>
        <a:lstStyle/>
        <a:p>
          <a:r>
            <a:rPr lang="de-DE" sz="1800" b="0" kern="1200" spc="0" dirty="0">
              <a:solidFill>
                <a:srgbClr val="000000"/>
              </a:solidFill>
              <a:latin typeface="Aptos Narrow" panose="020B0004020202020204" pitchFamily="34" charset="0"/>
              <a:ea typeface="+mn-ea"/>
              <a:cs typeface="+mn-cs"/>
            </a:rPr>
            <a:t>Tragschicht aus verdichtetem Kiesgemisch, sehr eben</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Wurzeln können Platz nicht aufbrechen</a:t>
          </a:r>
        </a:p>
      </dgm:t>
    </dgm:pt>
    <dgm:pt modelId="{830A93F6-7030-4B63-BE9E-43D745DD6776}" type="parTrans" cxnId="{6EB784A4-ED2A-4CE5-A7C7-73B32E8F5D59}">
      <dgm:prSet/>
      <dgm:spPr/>
      <dgm:t>
        <a:bodyPr/>
        <a:lstStyle/>
        <a:p>
          <a:endParaRPr lang="de-DE" sz="1800">
            <a:latin typeface="Arial Narrow" panose="020B0606020202030204" pitchFamily="34" charset="0"/>
          </a:endParaRPr>
        </a:p>
      </dgm:t>
    </dgm:pt>
    <dgm:pt modelId="{40495E0E-C82E-4A34-B0EE-16AEDD3AFC36}" type="sibTrans" cxnId="{6EB784A4-ED2A-4CE5-A7C7-73B32E8F5D59}">
      <dgm:prSet/>
      <dgm:spPr/>
      <dgm:t>
        <a:bodyPr/>
        <a:lstStyle/>
        <a:p>
          <a:endParaRPr lang="de-DE" sz="1800">
            <a:latin typeface="Arial Narrow" panose="020B0606020202030204" pitchFamily="34" charset="0"/>
          </a:endParaRPr>
        </a:p>
      </dgm:t>
    </dgm:pt>
    <dgm:pt modelId="{8FE6A186-295C-4B2B-85A5-3CD5591E1AE0}">
      <dgm:prSet custT="1"/>
      <dgm:spPr>
        <a:solidFill>
          <a:schemeClr val="bg2"/>
        </a:solidFill>
      </dgm:spPr>
      <dgm:t>
        <a:bodyPr/>
        <a:lstStyle/>
        <a:p>
          <a:r>
            <a:rPr lang="de-DE" sz="1800" b="0" kern="1200" spc="0" dirty="0">
              <a:solidFill>
                <a:srgbClr val="000000"/>
              </a:solidFill>
              <a:latin typeface="Aptos Narrow" panose="020B0004020202020204" pitchFamily="34" charset="0"/>
              <a:ea typeface="+mn-ea"/>
              <a:cs typeface="+mn-cs"/>
            </a:rPr>
            <a:t>Kunstrasen wird lose in 4m breiten, vernähten Bahnen ausgerollt</a:t>
          </a:r>
        </a:p>
      </dgm:t>
    </dgm:pt>
    <dgm:pt modelId="{560552C6-2CF7-4EFE-BCA1-B76F2583AE51}" type="parTrans" cxnId="{F933B017-3845-4682-9304-C3ED6AD144F9}">
      <dgm:prSet/>
      <dgm:spPr/>
      <dgm:t>
        <a:bodyPr/>
        <a:lstStyle/>
        <a:p>
          <a:endParaRPr lang="de-DE" sz="1800">
            <a:latin typeface="Arial Narrow" panose="020B0606020202030204" pitchFamily="34" charset="0"/>
          </a:endParaRPr>
        </a:p>
      </dgm:t>
    </dgm:pt>
    <dgm:pt modelId="{CB6316EE-B2E1-492F-98D7-1265061CCF62}" type="sibTrans" cxnId="{F933B017-3845-4682-9304-C3ED6AD144F9}">
      <dgm:prSet/>
      <dgm:spPr/>
      <dgm:t>
        <a:bodyPr/>
        <a:lstStyle/>
        <a:p>
          <a:endParaRPr lang="de-DE" sz="1800">
            <a:latin typeface="Arial Narrow" panose="020B0606020202030204" pitchFamily="34" charset="0"/>
          </a:endParaRPr>
        </a:p>
      </dgm:t>
    </dgm:pt>
    <dgm:pt modelId="{F37B143F-1929-4413-8857-A44DC97FD7A7}">
      <dgm:prSet custT="1"/>
      <dgm:spPr>
        <a:solidFill>
          <a:srgbClr val="E8E8E8"/>
        </a:solidFill>
        <a:ln w="19050" cap="flat" cmpd="sng" algn="ctr">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Fläche wird mit Keramiksand verfüllt, wobei der Kunstrasen leicht hervorsteht</a:t>
          </a:r>
        </a:p>
      </dgm:t>
    </dgm:pt>
    <dgm:pt modelId="{2F23BE5F-0CBE-46BF-90D8-873E214D500D}" type="parTrans" cxnId="{265416E4-57C0-4088-902B-54AF7DAC6B91}">
      <dgm:prSet/>
      <dgm:spPr/>
      <dgm:t>
        <a:bodyPr/>
        <a:lstStyle/>
        <a:p>
          <a:endParaRPr lang="de-DE" sz="1800">
            <a:latin typeface="Arial Narrow" panose="020B0606020202030204" pitchFamily="34" charset="0"/>
          </a:endParaRPr>
        </a:p>
      </dgm:t>
    </dgm:pt>
    <dgm:pt modelId="{4515F170-0861-4F2B-A79D-7F6753E0DD47}" type="sibTrans" cxnId="{265416E4-57C0-4088-902B-54AF7DAC6B91}">
      <dgm:prSet/>
      <dgm:spPr/>
      <dgm:t>
        <a:bodyPr/>
        <a:lstStyle/>
        <a:p>
          <a:endParaRPr lang="de-DE" sz="1800">
            <a:latin typeface="Arial Narrow" panose="020B0606020202030204" pitchFamily="34" charset="0"/>
          </a:endParaRPr>
        </a:p>
      </dgm:t>
    </dgm:pt>
    <dgm:pt modelId="{8A31420C-6F90-42B4-8F84-6B6EFEF7F736}">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Unkomplizierter Belag, Spielen in Laufschuhen möglich</a:t>
          </a:r>
        </a:p>
      </dgm:t>
    </dgm:pt>
    <dgm:pt modelId="{B93BF625-E6CA-4CAD-99DC-F952144900BF}" type="sibTrans" cxnId="{6C5136DA-97FA-4FF0-9337-5D81C77F928F}">
      <dgm:prSet/>
      <dgm:spPr/>
      <dgm:t>
        <a:bodyPr/>
        <a:lstStyle/>
        <a:p>
          <a:endParaRPr lang="de-DE" sz="1800">
            <a:latin typeface="Arial Narrow" panose="020B0606020202030204" pitchFamily="34" charset="0"/>
          </a:endParaRPr>
        </a:p>
      </dgm:t>
    </dgm:pt>
    <dgm:pt modelId="{671C3A3C-8F88-4074-9221-913B8101A4B1}" type="parTrans" cxnId="{6C5136DA-97FA-4FF0-9337-5D81C77F928F}">
      <dgm:prSet/>
      <dgm:spPr/>
      <dgm:t>
        <a:bodyPr/>
        <a:lstStyle/>
        <a:p>
          <a:endParaRPr lang="de-DE" sz="1800">
            <a:latin typeface="Arial Narrow" panose="020B0606020202030204" pitchFamily="34" charset="0"/>
          </a:endParaRPr>
        </a:p>
      </dgm:t>
    </dgm:pt>
    <dgm:pt modelId="{6A7965A6-AC44-4A7F-9670-E8D3F8E0AC12}" type="pres">
      <dgm:prSet presAssocID="{9A924CF6-F90B-46BB-BC24-A83CA47B3D68}" presName="linear" presStyleCnt="0">
        <dgm:presLayoutVars>
          <dgm:animLvl val="lvl"/>
          <dgm:resizeHandles val="exact"/>
        </dgm:presLayoutVars>
      </dgm:prSet>
      <dgm:spPr/>
    </dgm:pt>
    <dgm:pt modelId="{D02491DD-06C2-4BBB-B596-D16CAD5B0759}" type="pres">
      <dgm:prSet presAssocID="{4423B766-26FC-4B94-8CE3-DD56E5E9AA21}" presName="parentText" presStyleLbl="node1" presStyleIdx="0" presStyleCnt="5" custLinFactY="-6888" custLinFactNeighborX="0" custLinFactNeighborY="-100000">
        <dgm:presLayoutVars>
          <dgm:chMax val="0"/>
          <dgm:bulletEnabled val="1"/>
        </dgm:presLayoutVars>
      </dgm:prSet>
      <dgm:spPr/>
    </dgm:pt>
    <dgm:pt modelId="{1BC2B369-EBA3-48BB-BD80-E93A230AD8D1}" type="pres">
      <dgm:prSet presAssocID="{ECE04EEE-8D3B-4ACE-A461-577D7827B0CA}" presName="spacer" presStyleCnt="0"/>
      <dgm:spPr/>
    </dgm:pt>
    <dgm:pt modelId="{81954CA8-BB11-422F-9969-A0CDA5D91B37}" type="pres">
      <dgm:prSet presAssocID="{16E394F7-01F6-4C3A-8B1F-EE4B8F0BC6B9}" presName="parentText" presStyleLbl="node1" presStyleIdx="1" presStyleCnt="5">
        <dgm:presLayoutVars>
          <dgm:chMax val="0"/>
          <dgm:bulletEnabled val="1"/>
        </dgm:presLayoutVars>
      </dgm:prSet>
      <dgm:spPr/>
    </dgm:pt>
    <dgm:pt modelId="{EFF92604-7448-4EA4-9BEF-8B89AC1C2721}" type="pres">
      <dgm:prSet presAssocID="{40495E0E-C82E-4A34-B0EE-16AEDD3AFC36}" presName="spacer" presStyleCnt="0"/>
      <dgm:spPr/>
    </dgm:pt>
    <dgm:pt modelId="{5CFE6A1B-33F2-49A7-A002-3A4A595166C4}" type="pres">
      <dgm:prSet presAssocID="{8FE6A186-295C-4B2B-85A5-3CD5591E1AE0}" presName="parentText" presStyleLbl="node1" presStyleIdx="2" presStyleCnt="5">
        <dgm:presLayoutVars>
          <dgm:chMax val="0"/>
          <dgm:bulletEnabled val="1"/>
        </dgm:presLayoutVars>
      </dgm:prSet>
      <dgm:spPr/>
    </dgm:pt>
    <dgm:pt modelId="{1D7313E5-5788-429E-AB2F-F188C297DB2A}" type="pres">
      <dgm:prSet presAssocID="{CB6316EE-B2E1-492F-98D7-1265061CCF62}" presName="spacer" presStyleCnt="0"/>
      <dgm:spPr/>
    </dgm:pt>
    <dgm:pt modelId="{9760BBD3-D9F1-4FD0-8F8A-E746A6C9B841}" type="pres">
      <dgm:prSet presAssocID="{F37B143F-1929-4413-8857-A44DC97FD7A7}" presName="parentText" presStyleLbl="node1" presStyleIdx="3" presStyleCnt="5" custLinFactY="-441" custLinFactNeighborX="666" custLinFactNeighborY="-100000">
        <dgm:presLayoutVars>
          <dgm:chMax val="0"/>
          <dgm:bulletEnabled val="1"/>
        </dgm:presLayoutVars>
      </dgm:prSet>
      <dgm:spPr>
        <a:xfrm>
          <a:off x="0" y="2198982"/>
          <a:ext cx="5181119" cy="722436"/>
        </a:xfrm>
        <a:prstGeom prst="roundRect">
          <a:avLst/>
        </a:prstGeom>
      </dgm:spPr>
    </dgm:pt>
    <dgm:pt modelId="{1ED7AA89-30F9-4878-8138-7600C5399277}" type="pres">
      <dgm:prSet presAssocID="{4515F170-0861-4F2B-A79D-7F6753E0DD47}" presName="spacer" presStyleCnt="0"/>
      <dgm:spPr/>
    </dgm:pt>
    <dgm:pt modelId="{6322CC69-7A3E-410E-B062-9D56DA02FF60}" type="pres">
      <dgm:prSet presAssocID="{8A31420C-6F90-42B4-8F84-6B6EFEF7F736}" presName="parentText" presStyleLbl="node1" presStyleIdx="4" presStyleCnt="5" custLinFactY="1760" custLinFactNeighborX="57157" custLinFactNeighborY="100000">
        <dgm:presLayoutVars>
          <dgm:chMax val="0"/>
          <dgm:bulletEnabled val="1"/>
        </dgm:presLayoutVars>
      </dgm:prSet>
      <dgm:spPr/>
    </dgm:pt>
  </dgm:ptLst>
  <dgm:cxnLst>
    <dgm:cxn modelId="{F933B017-3845-4682-9304-C3ED6AD144F9}" srcId="{9A924CF6-F90B-46BB-BC24-A83CA47B3D68}" destId="{8FE6A186-295C-4B2B-85A5-3CD5591E1AE0}" srcOrd="2" destOrd="0" parTransId="{560552C6-2CF7-4EFE-BCA1-B76F2583AE51}" sibTransId="{CB6316EE-B2E1-492F-98D7-1265061CCF62}"/>
    <dgm:cxn modelId="{55666874-9622-4FAC-A848-40E43837F196}" type="presOf" srcId="{8FE6A186-295C-4B2B-85A5-3CD5591E1AE0}" destId="{5CFE6A1B-33F2-49A7-A002-3A4A595166C4}" srcOrd="0" destOrd="0" presId="urn:microsoft.com/office/officeart/2005/8/layout/vList2"/>
    <dgm:cxn modelId="{6EB784A4-ED2A-4CE5-A7C7-73B32E8F5D59}" srcId="{9A924CF6-F90B-46BB-BC24-A83CA47B3D68}" destId="{16E394F7-01F6-4C3A-8B1F-EE4B8F0BC6B9}" srcOrd="1" destOrd="0" parTransId="{830A93F6-7030-4B63-BE9E-43D745DD6776}" sibTransId="{40495E0E-C82E-4A34-B0EE-16AEDD3AFC36}"/>
    <dgm:cxn modelId="{E28FC2AB-F98B-46DA-AAFF-FAD12BD849C2}" type="presOf" srcId="{F37B143F-1929-4413-8857-A44DC97FD7A7}" destId="{9760BBD3-D9F1-4FD0-8F8A-E746A6C9B841}" srcOrd="0" destOrd="0" presId="urn:microsoft.com/office/officeart/2005/8/layout/vList2"/>
    <dgm:cxn modelId="{5A8AD4C5-525F-4E0F-9AFC-5CA250B9FD4C}" srcId="{9A924CF6-F90B-46BB-BC24-A83CA47B3D68}" destId="{4423B766-26FC-4B94-8CE3-DD56E5E9AA21}" srcOrd="0" destOrd="0" parTransId="{5595667E-0307-4978-9213-FA50B1C78FDD}" sibTransId="{ECE04EEE-8D3B-4ACE-A461-577D7827B0CA}"/>
    <dgm:cxn modelId="{B53123C8-FA7A-41D8-8C66-85FD68FB2030}" type="presOf" srcId="{4423B766-26FC-4B94-8CE3-DD56E5E9AA21}" destId="{D02491DD-06C2-4BBB-B596-D16CAD5B0759}" srcOrd="0" destOrd="0" presId="urn:microsoft.com/office/officeart/2005/8/layout/vList2"/>
    <dgm:cxn modelId="{4BBEB3D5-9DAF-416D-9CF4-270F38BFD9B8}" type="presOf" srcId="{16E394F7-01F6-4C3A-8B1F-EE4B8F0BC6B9}" destId="{81954CA8-BB11-422F-9969-A0CDA5D91B37}" srcOrd="0" destOrd="0" presId="urn:microsoft.com/office/officeart/2005/8/layout/vList2"/>
    <dgm:cxn modelId="{6C5136DA-97FA-4FF0-9337-5D81C77F928F}" srcId="{9A924CF6-F90B-46BB-BC24-A83CA47B3D68}" destId="{8A31420C-6F90-42B4-8F84-6B6EFEF7F736}" srcOrd="4" destOrd="0" parTransId="{671C3A3C-8F88-4074-9221-913B8101A4B1}" sibTransId="{B93BF625-E6CA-4CAD-99DC-F952144900BF}"/>
    <dgm:cxn modelId="{BF983DDA-DFD1-4599-9D80-215329D03F26}" type="presOf" srcId="{9A924CF6-F90B-46BB-BC24-A83CA47B3D68}" destId="{6A7965A6-AC44-4A7F-9670-E8D3F8E0AC12}" srcOrd="0" destOrd="0" presId="urn:microsoft.com/office/officeart/2005/8/layout/vList2"/>
    <dgm:cxn modelId="{265416E4-57C0-4088-902B-54AF7DAC6B91}" srcId="{9A924CF6-F90B-46BB-BC24-A83CA47B3D68}" destId="{F37B143F-1929-4413-8857-A44DC97FD7A7}" srcOrd="3" destOrd="0" parTransId="{2F23BE5F-0CBE-46BF-90D8-873E214D500D}" sibTransId="{4515F170-0861-4F2B-A79D-7F6753E0DD47}"/>
    <dgm:cxn modelId="{B18187E8-08D2-4232-A414-C57D8D704E70}" type="presOf" srcId="{8A31420C-6F90-42B4-8F84-6B6EFEF7F736}" destId="{6322CC69-7A3E-410E-B062-9D56DA02FF60}" srcOrd="0" destOrd="0" presId="urn:microsoft.com/office/officeart/2005/8/layout/vList2"/>
    <dgm:cxn modelId="{CC9E322C-7B05-488A-A0FD-FBB14CFDE8A1}" type="presParOf" srcId="{6A7965A6-AC44-4A7F-9670-E8D3F8E0AC12}" destId="{D02491DD-06C2-4BBB-B596-D16CAD5B0759}" srcOrd="0" destOrd="0" presId="urn:microsoft.com/office/officeart/2005/8/layout/vList2"/>
    <dgm:cxn modelId="{1B23CA72-2010-46A0-BEC4-5355EF112AC7}" type="presParOf" srcId="{6A7965A6-AC44-4A7F-9670-E8D3F8E0AC12}" destId="{1BC2B369-EBA3-48BB-BD80-E93A230AD8D1}" srcOrd="1" destOrd="0" presId="urn:microsoft.com/office/officeart/2005/8/layout/vList2"/>
    <dgm:cxn modelId="{5BB48E9D-EB30-4F97-8B38-8989C39E50BC}" type="presParOf" srcId="{6A7965A6-AC44-4A7F-9670-E8D3F8E0AC12}" destId="{81954CA8-BB11-422F-9969-A0CDA5D91B37}" srcOrd="2" destOrd="0" presId="urn:microsoft.com/office/officeart/2005/8/layout/vList2"/>
    <dgm:cxn modelId="{CDC1E7C7-3B98-4E8B-A86B-2F2C4DD96A6D}" type="presParOf" srcId="{6A7965A6-AC44-4A7F-9670-E8D3F8E0AC12}" destId="{EFF92604-7448-4EA4-9BEF-8B89AC1C2721}" srcOrd="3" destOrd="0" presId="urn:microsoft.com/office/officeart/2005/8/layout/vList2"/>
    <dgm:cxn modelId="{DE4967B2-4FEA-4D32-A8B5-AD7DEFBE7EDA}" type="presParOf" srcId="{6A7965A6-AC44-4A7F-9670-E8D3F8E0AC12}" destId="{5CFE6A1B-33F2-49A7-A002-3A4A595166C4}" srcOrd="4" destOrd="0" presId="urn:microsoft.com/office/officeart/2005/8/layout/vList2"/>
    <dgm:cxn modelId="{04E880B1-0B1C-4729-9317-5AF672CAC370}" type="presParOf" srcId="{6A7965A6-AC44-4A7F-9670-E8D3F8E0AC12}" destId="{1D7313E5-5788-429E-AB2F-F188C297DB2A}" srcOrd="5" destOrd="0" presId="urn:microsoft.com/office/officeart/2005/8/layout/vList2"/>
    <dgm:cxn modelId="{066996B8-06EB-44A3-B549-4EDC58C795A1}" type="presParOf" srcId="{6A7965A6-AC44-4A7F-9670-E8D3F8E0AC12}" destId="{9760BBD3-D9F1-4FD0-8F8A-E746A6C9B841}" srcOrd="6" destOrd="0" presId="urn:microsoft.com/office/officeart/2005/8/layout/vList2"/>
    <dgm:cxn modelId="{F4A0787F-E3D2-49FB-8770-45B684DEF350}" type="presParOf" srcId="{6A7965A6-AC44-4A7F-9670-E8D3F8E0AC12}" destId="{1ED7AA89-30F9-4878-8138-7600C5399277}" srcOrd="7" destOrd="0" presId="urn:microsoft.com/office/officeart/2005/8/layout/vList2"/>
    <dgm:cxn modelId="{DB99DAFF-1ACF-408B-BF4D-2AFE67785BD4}" type="presParOf" srcId="{6A7965A6-AC44-4A7F-9670-E8D3F8E0AC12}" destId="{6322CC69-7A3E-410E-B062-9D56DA02FF6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924CF6-F90B-46BB-BC24-A83CA47B3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23B766-26FC-4B94-8CE3-DD56E5E9AA21}">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Tragschicht aus gebundenem Split</a:t>
          </a:r>
        </a:p>
      </dgm:t>
    </dgm:pt>
    <dgm:pt modelId="{5595667E-0307-4978-9213-FA50B1C78FDD}" type="parTrans" cxnId="{5A8AD4C5-525F-4E0F-9AFC-5CA250B9FD4C}">
      <dgm:prSet/>
      <dgm:spPr/>
      <dgm:t>
        <a:bodyPr/>
        <a:lstStyle/>
        <a:p>
          <a:endParaRPr lang="de-DE" sz="1800">
            <a:latin typeface="Arial Narrow" panose="020B0606020202030204" pitchFamily="34" charset="0"/>
          </a:endParaRPr>
        </a:p>
      </dgm:t>
    </dgm:pt>
    <dgm:pt modelId="{ECE04EEE-8D3B-4ACE-A461-577D7827B0CA}" type="sibTrans" cxnId="{5A8AD4C5-525F-4E0F-9AFC-5CA250B9FD4C}">
      <dgm:prSet/>
      <dgm:spPr/>
      <dgm:t>
        <a:bodyPr/>
        <a:lstStyle/>
        <a:p>
          <a:endParaRPr lang="de-DE" sz="1800">
            <a:latin typeface="Arial Narrow" panose="020B0606020202030204" pitchFamily="34" charset="0"/>
          </a:endParaRPr>
        </a:p>
      </dgm:t>
    </dgm:pt>
    <dgm:pt modelId="{16E394F7-01F6-4C3A-8B1F-EE4B8F0BC6B9}">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Hauptschicht einschichtig aus Kork</a:t>
          </a:r>
        </a:p>
      </dgm:t>
    </dgm:pt>
    <dgm:pt modelId="{830A93F6-7030-4B63-BE9E-43D745DD6776}" type="parTrans" cxnId="{6EB784A4-ED2A-4CE5-A7C7-73B32E8F5D59}">
      <dgm:prSet/>
      <dgm:spPr/>
      <dgm:t>
        <a:bodyPr/>
        <a:lstStyle/>
        <a:p>
          <a:endParaRPr lang="de-DE" sz="1800">
            <a:latin typeface="Arial Narrow" panose="020B0606020202030204" pitchFamily="34" charset="0"/>
          </a:endParaRPr>
        </a:p>
      </dgm:t>
    </dgm:pt>
    <dgm:pt modelId="{40495E0E-C82E-4A34-B0EE-16AEDD3AFC36}" type="sibTrans" cxnId="{6EB784A4-ED2A-4CE5-A7C7-73B32E8F5D59}">
      <dgm:prSet/>
      <dgm:spPr/>
      <dgm:t>
        <a:bodyPr/>
        <a:lstStyle/>
        <a:p>
          <a:endParaRPr lang="de-DE" sz="1800">
            <a:latin typeface="Arial Narrow" panose="020B0606020202030204" pitchFamily="34" charset="0"/>
          </a:endParaRPr>
        </a:p>
      </dgm:t>
    </dgm:pt>
    <dgm:pt modelId="{8FE6A186-295C-4B2B-85A5-3CD5591E1AE0}">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Derzeit ausschließlich als Variante mit einer Deckschicht aus Ziegelmehlsand verfügbar*</a:t>
          </a:r>
        </a:p>
      </dgm:t>
    </dgm:pt>
    <dgm:pt modelId="{560552C6-2CF7-4EFE-BCA1-B76F2583AE51}" type="parTrans" cxnId="{F933B017-3845-4682-9304-C3ED6AD144F9}">
      <dgm:prSet/>
      <dgm:spPr/>
      <dgm:t>
        <a:bodyPr/>
        <a:lstStyle/>
        <a:p>
          <a:endParaRPr lang="de-DE" sz="1800">
            <a:latin typeface="Arial Narrow" panose="020B0606020202030204" pitchFamily="34" charset="0"/>
          </a:endParaRPr>
        </a:p>
      </dgm:t>
    </dgm:pt>
    <dgm:pt modelId="{CB6316EE-B2E1-492F-98D7-1265061CCF62}" type="sibTrans" cxnId="{F933B017-3845-4682-9304-C3ED6AD144F9}">
      <dgm:prSet/>
      <dgm:spPr/>
      <dgm:t>
        <a:bodyPr/>
        <a:lstStyle/>
        <a:p>
          <a:endParaRPr lang="de-DE" sz="1800">
            <a:latin typeface="Arial Narrow" panose="020B0606020202030204" pitchFamily="34" charset="0"/>
          </a:endParaRPr>
        </a:p>
      </dgm:t>
    </dgm:pt>
    <dgm:pt modelId="{F37B143F-1929-4413-8857-A44DC97FD7A7}">
      <dgm:prSet custT="1"/>
      <dgm:spPr>
        <a:solidFill>
          <a:srgbClr val="E8E8E8"/>
        </a:solidFill>
        <a:ln w="19050" cap="flat" cmpd="sng" algn="ctr">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Bereits den Meisten bekannt in München und Umgebung</a:t>
          </a:r>
        </a:p>
      </dgm:t>
    </dgm:pt>
    <dgm:pt modelId="{2F23BE5F-0CBE-46BF-90D8-873E214D500D}" type="parTrans" cxnId="{265416E4-57C0-4088-902B-54AF7DAC6B91}">
      <dgm:prSet/>
      <dgm:spPr/>
      <dgm:t>
        <a:bodyPr/>
        <a:lstStyle/>
        <a:p>
          <a:endParaRPr lang="de-DE" sz="1800">
            <a:latin typeface="Arial Narrow" panose="020B0606020202030204" pitchFamily="34" charset="0"/>
          </a:endParaRPr>
        </a:p>
      </dgm:t>
    </dgm:pt>
    <dgm:pt modelId="{4515F170-0861-4F2B-A79D-7F6753E0DD47}" type="sibTrans" cxnId="{265416E4-57C0-4088-902B-54AF7DAC6B91}">
      <dgm:prSet/>
      <dgm:spPr/>
      <dgm:t>
        <a:bodyPr/>
        <a:lstStyle/>
        <a:p>
          <a:endParaRPr lang="de-DE" sz="1800">
            <a:latin typeface="Arial Narrow" panose="020B0606020202030204" pitchFamily="34" charset="0"/>
          </a:endParaRPr>
        </a:p>
      </dgm:t>
    </dgm:pt>
    <dgm:pt modelId="{6A7965A6-AC44-4A7F-9670-E8D3F8E0AC12}" type="pres">
      <dgm:prSet presAssocID="{9A924CF6-F90B-46BB-BC24-A83CA47B3D68}" presName="linear" presStyleCnt="0">
        <dgm:presLayoutVars>
          <dgm:animLvl val="lvl"/>
          <dgm:resizeHandles val="exact"/>
        </dgm:presLayoutVars>
      </dgm:prSet>
      <dgm:spPr/>
    </dgm:pt>
    <dgm:pt modelId="{D02491DD-06C2-4BBB-B596-D16CAD5B0759}" type="pres">
      <dgm:prSet presAssocID="{4423B766-26FC-4B94-8CE3-DD56E5E9AA21}" presName="parentText" presStyleLbl="node1" presStyleIdx="0" presStyleCnt="4" custLinFactY="-6888" custLinFactNeighborX="0" custLinFactNeighborY="-100000">
        <dgm:presLayoutVars>
          <dgm:chMax val="0"/>
          <dgm:bulletEnabled val="1"/>
        </dgm:presLayoutVars>
      </dgm:prSet>
      <dgm:spPr/>
    </dgm:pt>
    <dgm:pt modelId="{1BC2B369-EBA3-48BB-BD80-E93A230AD8D1}" type="pres">
      <dgm:prSet presAssocID="{ECE04EEE-8D3B-4ACE-A461-577D7827B0CA}" presName="spacer" presStyleCnt="0"/>
      <dgm:spPr/>
    </dgm:pt>
    <dgm:pt modelId="{81954CA8-BB11-422F-9969-A0CDA5D91B37}" type="pres">
      <dgm:prSet presAssocID="{16E394F7-01F6-4C3A-8B1F-EE4B8F0BC6B9}" presName="parentText" presStyleLbl="node1" presStyleIdx="1" presStyleCnt="4">
        <dgm:presLayoutVars>
          <dgm:chMax val="0"/>
          <dgm:bulletEnabled val="1"/>
        </dgm:presLayoutVars>
      </dgm:prSet>
      <dgm:spPr/>
    </dgm:pt>
    <dgm:pt modelId="{EFF92604-7448-4EA4-9BEF-8B89AC1C2721}" type="pres">
      <dgm:prSet presAssocID="{40495E0E-C82E-4A34-B0EE-16AEDD3AFC36}" presName="spacer" presStyleCnt="0"/>
      <dgm:spPr/>
    </dgm:pt>
    <dgm:pt modelId="{5CFE6A1B-33F2-49A7-A002-3A4A595166C4}" type="pres">
      <dgm:prSet presAssocID="{8FE6A186-295C-4B2B-85A5-3CD5591E1AE0}" presName="parentText" presStyleLbl="node1" presStyleIdx="2" presStyleCnt="4">
        <dgm:presLayoutVars>
          <dgm:chMax val="0"/>
          <dgm:bulletEnabled val="1"/>
        </dgm:presLayoutVars>
      </dgm:prSet>
      <dgm:spPr/>
    </dgm:pt>
    <dgm:pt modelId="{1D7313E5-5788-429E-AB2F-F188C297DB2A}" type="pres">
      <dgm:prSet presAssocID="{CB6316EE-B2E1-492F-98D7-1265061CCF62}" presName="spacer" presStyleCnt="0"/>
      <dgm:spPr/>
    </dgm:pt>
    <dgm:pt modelId="{9760BBD3-D9F1-4FD0-8F8A-E746A6C9B841}" type="pres">
      <dgm:prSet presAssocID="{F37B143F-1929-4413-8857-A44DC97FD7A7}" presName="parentText" presStyleLbl="node1" presStyleIdx="3" presStyleCnt="4" custLinFactY="-441" custLinFactNeighborX="666" custLinFactNeighborY="-100000">
        <dgm:presLayoutVars>
          <dgm:chMax val="0"/>
          <dgm:bulletEnabled val="1"/>
        </dgm:presLayoutVars>
      </dgm:prSet>
      <dgm:spPr>
        <a:xfrm>
          <a:off x="0" y="2198982"/>
          <a:ext cx="5181119" cy="722436"/>
        </a:xfrm>
        <a:prstGeom prst="roundRect">
          <a:avLst/>
        </a:prstGeom>
      </dgm:spPr>
    </dgm:pt>
  </dgm:ptLst>
  <dgm:cxnLst>
    <dgm:cxn modelId="{F933B017-3845-4682-9304-C3ED6AD144F9}" srcId="{9A924CF6-F90B-46BB-BC24-A83CA47B3D68}" destId="{8FE6A186-295C-4B2B-85A5-3CD5591E1AE0}" srcOrd="2" destOrd="0" parTransId="{560552C6-2CF7-4EFE-BCA1-B76F2583AE51}" sibTransId="{CB6316EE-B2E1-492F-98D7-1265061CCF62}"/>
    <dgm:cxn modelId="{55666874-9622-4FAC-A848-40E43837F196}" type="presOf" srcId="{8FE6A186-295C-4B2B-85A5-3CD5591E1AE0}" destId="{5CFE6A1B-33F2-49A7-A002-3A4A595166C4}" srcOrd="0" destOrd="0" presId="urn:microsoft.com/office/officeart/2005/8/layout/vList2"/>
    <dgm:cxn modelId="{6EB784A4-ED2A-4CE5-A7C7-73B32E8F5D59}" srcId="{9A924CF6-F90B-46BB-BC24-A83CA47B3D68}" destId="{16E394F7-01F6-4C3A-8B1F-EE4B8F0BC6B9}" srcOrd="1" destOrd="0" parTransId="{830A93F6-7030-4B63-BE9E-43D745DD6776}" sibTransId="{40495E0E-C82E-4A34-B0EE-16AEDD3AFC36}"/>
    <dgm:cxn modelId="{E28FC2AB-F98B-46DA-AAFF-FAD12BD849C2}" type="presOf" srcId="{F37B143F-1929-4413-8857-A44DC97FD7A7}" destId="{9760BBD3-D9F1-4FD0-8F8A-E746A6C9B841}" srcOrd="0" destOrd="0" presId="urn:microsoft.com/office/officeart/2005/8/layout/vList2"/>
    <dgm:cxn modelId="{5A8AD4C5-525F-4E0F-9AFC-5CA250B9FD4C}" srcId="{9A924CF6-F90B-46BB-BC24-A83CA47B3D68}" destId="{4423B766-26FC-4B94-8CE3-DD56E5E9AA21}" srcOrd="0" destOrd="0" parTransId="{5595667E-0307-4978-9213-FA50B1C78FDD}" sibTransId="{ECE04EEE-8D3B-4ACE-A461-577D7827B0CA}"/>
    <dgm:cxn modelId="{B53123C8-FA7A-41D8-8C66-85FD68FB2030}" type="presOf" srcId="{4423B766-26FC-4B94-8CE3-DD56E5E9AA21}" destId="{D02491DD-06C2-4BBB-B596-D16CAD5B0759}" srcOrd="0" destOrd="0" presId="urn:microsoft.com/office/officeart/2005/8/layout/vList2"/>
    <dgm:cxn modelId="{4BBEB3D5-9DAF-416D-9CF4-270F38BFD9B8}" type="presOf" srcId="{16E394F7-01F6-4C3A-8B1F-EE4B8F0BC6B9}" destId="{81954CA8-BB11-422F-9969-A0CDA5D91B37}" srcOrd="0" destOrd="0" presId="urn:microsoft.com/office/officeart/2005/8/layout/vList2"/>
    <dgm:cxn modelId="{BF983DDA-DFD1-4599-9D80-215329D03F26}" type="presOf" srcId="{9A924CF6-F90B-46BB-BC24-A83CA47B3D68}" destId="{6A7965A6-AC44-4A7F-9670-E8D3F8E0AC12}" srcOrd="0" destOrd="0" presId="urn:microsoft.com/office/officeart/2005/8/layout/vList2"/>
    <dgm:cxn modelId="{265416E4-57C0-4088-902B-54AF7DAC6B91}" srcId="{9A924CF6-F90B-46BB-BC24-A83CA47B3D68}" destId="{F37B143F-1929-4413-8857-A44DC97FD7A7}" srcOrd="3" destOrd="0" parTransId="{2F23BE5F-0CBE-46BF-90D8-873E214D500D}" sibTransId="{4515F170-0861-4F2B-A79D-7F6753E0DD47}"/>
    <dgm:cxn modelId="{CC9E322C-7B05-488A-A0FD-FBB14CFDE8A1}" type="presParOf" srcId="{6A7965A6-AC44-4A7F-9670-E8D3F8E0AC12}" destId="{D02491DD-06C2-4BBB-B596-D16CAD5B0759}" srcOrd="0" destOrd="0" presId="urn:microsoft.com/office/officeart/2005/8/layout/vList2"/>
    <dgm:cxn modelId="{1B23CA72-2010-46A0-BEC4-5355EF112AC7}" type="presParOf" srcId="{6A7965A6-AC44-4A7F-9670-E8D3F8E0AC12}" destId="{1BC2B369-EBA3-48BB-BD80-E93A230AD8D1}" srcOrd="1" destOrd="0" presId="urn:microsoft.com/office/officeart/2005/8/layout/vList2"/>
    <dgm:cxn modelId="{5BB48E9D-EB30-4F97-8B38-8989C39E50BC}" type="presParOf" srcId="{6A7965A6-AC44-4A7F-9670-E8D3F8E0AC12}" destId="{81954CA8-BB11-422F-9969-A0CDA5D91B37}" srcOrd="2" destOrd="0" presId="urn:microsoft.com/office/officeart/2005/8/layout/vList2"/>
    <dgm:cxn modelId="{CDC1E7C7-3B98-4E8B-A86B-2F2C4DD96A6D}" type="presParOf" srcId="{6A7965A6-AC44-4A7F-9670-E8D3F8E0AC12}" destId="{EFF92604-7448-4EA4-9BEF-8B89AC1C2721}" srcOrd="3" destOrd="0" presId="urn:microsoft.com/office/officeart/2005/8/layout/vList2"/>
    <dgm:cxn modelId="{DE4967B2-4FEA-4D32-A8B5-AD7DEFBE7EDA}" type="presParOf" srcId="{6A7965A6-AC44-4A7F-9670-E8D3F8E0AC12}" destId="{5CFE6A1B-33F2-49A7-A002-3A4A595166C4}" srcOrd="4" destOrd="0" presId="urn:microsoft.com/office/officeart/2005/8/layout/vList2"/>
    <dgm:cxn modelId="{04E880B1-0B1C-4729-9317-5AF672CAC370}" type="presParOf" srcId="{6A7965A6-AC44-4A7F-9670-E8D3F8E0AC12}" destId="{1D7313E5-5788-429E-AB2F-F188C297DB2A}" srcOrd="5" destOrd="0" presId="urn:microsoft.com/office/officeart/2005/8/layout/vList2"/>
    <dgm:cxn modelId="{066996B8-06EB-44A3-B549-4EDC58C795A1}" type="presParOf" srcId="{6A7965A6-AC44-4A7F-9670-E8D3F8E0AC12}" destId="{9760BBD3-D9F1-4FD0-8F8A-E746A6C9B8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924CF6-F90B-46BB-BC24-A83CA47B3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23B766-26FC-4B94-8CE3-DD56E5E9AA21}">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Kunstrasenrahmen mit Quarzsand und </a:t>
          </a:r>
          <a:r>
            <a:rPr lang="de-DE" sz="1800" b="0" kern="1200" spc="0" dirty="0" err="1">
              <a:solidFill>
                <a:srgbClr val="000000"/>
              </a:solidFill>
              <a:latin typeface="Aptos Narrow" panose="020B0004020202020204" pitchFamily="34" charset="0"/>
              <a:ea typeface="+mn-ea"/>
              <a:cs typeface="+mn-cs"/>
            </a:rPr>
            <a:t>Sandlehm</a:t>
          </a:r>
          <a:r>
            <a:rPr lang="de-DE" sz="1800" b="0" kern="1200" spc="0" dirty="0">
              <a:solidFill>
                <a:srgbClr val="000000"/>
              </a:solidFill>
              <a:latin typeface="Aptos Narrow" panose="020B0004020202020204" pitchFamily="34" charset="0"/>
              <a:ea typeface="+mn-ea"/>
              <a:cs typeface="+mn-cs"/>
            </a:rPr>
            <a:t> befüllt</a:t>
          </a:r>
        </a:p>
      </dgm:t>
    </dgm:pt>
    <dgm:pt modelId="{5595667E-0307-4978-9213-FA50B1C78FDD}" type="parTrans" cxnId="{5A8AD4C5-525F-4E0F-9AFC-5CA250B9FD4C}">
      <dgm:prSet/>
      <dgm:spPr/>
      <dgm:t>
        <a:bodyPr/>
        <a:lstStyle/>
        <a:p>
          <a:endParaRPr lang="de-DE" sz="1800">
            <a:latin typeface="Arial Narrow" panose="020B0606020202030204" pitchFamily="34" charset="0"/>
          </a:endParaRPr>
        </a:p>
      </dgm:t>
    </dgm:pt>
    <dgm:pt modelId="{ECE04EEE-8D3B-4ACE-A461-577D7827B0CA}" type="sibTrans" cxnId="{5A8AD4C5-525F-4E0F-9AFC-5CA250B9FD4C}">
      <dgm:prSet/>
      <dgm:spPr/>
      <dgm:t>
        <a:bodyPr/>
        <a:lstStyle/>
        <a:p>
          <a:endParaRPr lang="de-DE" sz="1800">
            <a:latin typeface="Arial Narrow" panose="020B0606020202030204" pitchFamily="34" charset="0"/>
          </a:endParaRPr>
        </a:p>
      </dgm:t>
    </dgm:pt>
    <dgm:pt modelId="{16E394F7-01F6-4C3A-8B1F-EE4B8F0BC6B9}">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Dynamische Schicht aus Kork Ziegelsandgemisch</a:t>
          </a:r>
        </a:p>
      </dgm:t>
    </dgm:pt>
    <dgm:pt modelId="{830A93F6-7030-4B63-BE9E-43D745DD6776}" type="parTrans" cxnId="{6EB784A4-ED2A-4CE5-A7C7-73B32E8F5D59}">
      <dgm:prSet/>
      <dgm:spPr/>
      <dgm:t>
        <a:bodyPr/>
        <a:lstStyle/>
        <a:p>
          <a:endParaRPr lang="de-DE" sz="1800">
            <a:latin typeface="Arial Narrow" panose="020B0606020202030204" pitchFamily="34" charset="0"/>
          </a:endParaRPr>
        </a:p>
      </dgm:t>
    </dgm:pt>
    <dgm:pt modelId="{40495E0E-C82E-4A34-B0EE-16AEDD3AFC36}" type="sibTrans" cxnId="{6EB784A4-ED2A-4CE5-A7C7-73B32E8F5D59}">
      <dgm:prSet/>
      <dgm:spPr/>
      <dgm:t>
        <a:bodyPr/>
        <a:lstStyle/>
        <a:p>
          <a:endParaRPr lang="de-DE" sz="1800">
            <a:latin typeface="Arial Narrow" panose="020B0606020202030204" pitchFamily="34" charset="0"/>
          </a:endParaRPr>
        </a:p>
      </dgm:t>
    </dgm:pt>
    <dgm:pt modelId="{8FE6A186-295C-4B2B-85A5-3CD5591E1AE0}">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Spezieller </a:t>
          </a:r>
          <a:r>
            <a:rPr lang="de-DE" sz="1800" b="0" kern="1200" spc="0" dirty="0" err="1">
              <a:solidFill>
                <a:srgbClr val="000000"/>
              </a:solidFill>
              <a:latin typeface="Aptos Narrow" panose="020B0004020202020204" pitchFamily="34" charset="0"/>
              <a:ea typeface="+mn-ea"/>
              <a:cs typeface="+mn-cs"/>
            </a:rPr>
            <a:t>Red</a:t>
          </a:r>
          <a:r>
            <a:rPr lang="de-DE" sz="1800" b="0" kern="1200" spc="0" dirty="0">
              <a:solidFill>
                <a:srgbClr val="000000"/>
              </a:solidFill>
              <a:latin typeface="Aptos Narrow" panose="020B0004020202020204" pitchFamily="34" charset="0"/>
              <a:ea typeface="+mn-ea"/>
              <a:cs typeface="+mn-cs"/>
            </a:rPr>
            <a:t> Plus Ziegelmehlsand</a:t>
          </a:r>
        </a:p>
      </dgm:t>
    </dgm:pt>
    <dgm:pt modelId="{560552C6-2CF7-4EFE-BCA1-B76F2583AE51}" type="parTrans" cxnId="{F933B017-3845-4682-9304-C3ED6AD144F9}">
      <dgm:prSet/>
      <dgm:spPr/>
      <dgm:t>
        <a:bodyPr/>
        <a:lstStyle/>
        <a:p>
          <a:endParaRPr lang="de-DE" sz="1800">
            <a:latin typeface="Arial Narrow" panose="020B0606020202030204" pitchFamily="34" charset="0"/>
          </a:endParaRPr>
        </a:p>
      </dgm:t>
    </dgm:pt>
    <dgm:pt modelId="{CB6316EE-B2E1-492F-98D7-1265061CCF62}" type="sibTrans" cxnId="{F933B017-3845-4682-9304-C3ED6AD144F9}">
      <dgm:prSet/>
      <dgm:spPr/>
      <dgm:t>
        <a:bodyPr/>
        <a:lstStyle/>
        <a:p>
          <a:endParaRPr lang="de-DE" sz="1800">
            <a:latin typeface="Arial Narrow" panose="020B0606020202030204" pitchFamily="34" charset="0"/>
          </a:endParaRPr>
        </a:p>
      </dgm:t>
    </dgm:pt>
    <dgm:pt modelId="{F37B143F-1929-4413-8857-A44DC97FD7A7}">
      <dgm:prSet custT="1"/>
      <dgm:spPr>
        <a:solidFill>
          <a:srgbClr val="E8E8E8"/>
        </a:solidFill>
        <a:ln w="19050" cap="flat" cmpd="sng" algn="ctr">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80+ Referenzen in Schweiz, 1 in Deutschland</a:t>
          </a:r>
        </a:p>
      </dgm:t>
    </dgm:pt>
    <dgm:pt modelId="{2F23BE5F-0CBE-46BF-90D8-873E214D500D}" type="parTrans" cxnId="{265416E4-57C0-4088-902B-54AF7DAC6B91}">
      <dgm:prSet/>
      <dgm:spPr/>
      <dgm:t>
        <a:bodyPr/>
        <a:lstStyle/>
        <a:p>
          <a:endParaRPr lang="de-DE" sz="1800">
            <a:latin typeface="Arial Narrow" panose="020B0606020202030204" pitchFamily="34" charset="0"/>
          </a:endParaRPr>
        </a:p>
      </dgm:t>
    </dgm:pt>
    <dgm:pt modelId="{4515F170-0861-4F2B-A79D-7F6753E0DD47}" type="sibTrans" cxnId="{265416E4-57C0-4088-902B-54AF7DAC6B91}">
      <dgm:prSet/>
      <dgm:spPr/>
      <dgm:t>
        <a:bodyPr/>
        <a:lstStyle/>
        <a:p>
          <a:endParaRPr lang="de-DE" sz="1800">
            <a:latin typeface="Arial Narrow" panose="020B0606020202030204" pitchFamily="34" charset="0"/>
          </a:endParaRPr>
        </a:p>
      </dgm:t>
    </dgm:pt>
    <dgm:pt modelId="{6A7965A6-AC44-4A7F-9670-E8D3F8E0AC12}" type="pres">
      <dgm:prSet presAssocID="{9A924CF6-F90B-46BB-BC24-A83CA47B3D68}" presName="linear" presStyleCnt="0">
        <dgm:presLayoutVars>
          <dgm:animLvl val="lvl"/>
          <dgm:resizeHandles val="exact"/>
        </dgm:presLayoutVars>
      </dgm:prSet>
      <dgm:spPr/>
    </dgm:pt>
    <dgm:pt modelId="{D02491DD-06C2-4BBB-B596-D16CAD5B0759}" type="pres">
      <dgm:prSet presAssocID="{4423B766-26FC-4B94-8CE3-DD56E5E9AA21}" presName="parentText" presStyleLbl="node1" presStyleIdx="0" presStyleCnt="4" custLinFactY="-6888" custLinFactNeighborX="0" custLinFactNeighborY="-100000">
        <dgm:presLayoutVars>
          <dgm:chMax val="0"/>
          <dgm:bulletEnabled val="1"/>
        </dgm:presLayoutVars>
      </dgm:prSet>
      <dgm:spPr/>
    </dgm:pt>
    <dgm:pt modelId="{1BC2B369-EBA3-48BB-BD80-E93A230AD8D1}" type="pres">
      <dgm:prSet presAssocID="{ECE04EEE-8D3B-4ACE-A461-577D7827B0CA}" presName="spacer" presStyleCnt="0"/>
      <dgm:spPr/>
    </dgm:pt>
    <dgm:pt modelId="{81954CA8-BB11-422F-9969-A0CDA5D91B37}" type="pres">
      <dgm:prSet presAssocID="{16E394F7-01F6-4C3A-8B1F-EE4B8F0BC6B9}" presName="parentText" presStyleLbl="node1" presStyleIdx="1" presStyleCnt="4">
        <dgm:presLayoutVars>
          <dgm:chMax val="0"/>
          <dgm:bulletEnabled val="1"/>
        </dgm:presLayoutVars>
      </dgm:prSet>
      <dgm:spPr/>
    </dgm:pt>
    <dgm:pt modelId="{EFF92604-7448-4EA4-9BEF-8B89AC1C2721}" type="pres">
      <dgm:prSet presAssocID="{40495E0E-C82E-4A34-B0EE-16AEDD3AFC36}" presName="spacer" presStyleCnt="0"/>
      <dgm:spPr/>
    </dgm:pt>
    <dgm:pt modelId="{5CFE6A1B-33F2-49A7-A002-3A4A595166C4}" type="pres">
      <dgm:prSet presAssocID="{8FE6A186-295C-4B2B-85A5-3CD5591E1AE0}" presName="parentText" presStyleLbl="node1" presStyleIdx="2" presStyleCnt="4" custLinFactNeighborX="0" custLinFactNeighborY="-69193">
        <dgm:presLayoutVars>
          <dgm:chMax val="0"/>
          <dgm:bulletEnabled val="1"/>
        </dgm:presLayoutVars>
      </dgm:prSet>
      <dgm:spPr/>
    </dgm:pt>
    <dgm:pt modelId="{1D7313E5-5788-429E-AB2F-F188C297DB2A}" type="pres">
      <dgm:prSet presAssocID="{CB6316EE-B2E1-492F-98D7-1265061CCF62}" presName="spacer" presStyleCnt="0"/>
      <dgm:spPr/>
    </dgm:pt>
    <dgm:pt modelId="{9760BBD3-D9F1-4FD0-8F8A-E746A6C9B841}" type="pres">
      <dgm:prSet presAssocID="{F37B143F-1929-4413-8857-A44DC97FD7A7}" presName="parentText" presStyleLbl="node1" presStyleIdx="3" presStyleCnt="4" custLinFactY="-441" custLinFactNeighborX="666" custLinFactNeighborY="-100000">
        <dgm:presLayoutVars>
          <dgm:chMax val="0"/>
          <dgm:bulletEnabled val="1"/>
        </dgm:presLayoutVars>
      </dgm:prSet>
      <dgm:spPr>
        <a:xfrm>
          <a:off x="0" y="2198982"/>
          <a:ext cx="5181119" cy="722436"/>
        </a:xfrm>
        <a:prstGeom prst="roundRect">
          <a:avLst/>
        </a:prstGeom>
      </dgm:spPr>
    </dgm:pt>
  </dgm:ptLst>
  <dgm:cxnLst>
    <dgm:cxn modelId="{F933B017-3845-4682-9304-C3ED6AD144F9}" srcId="{9A924CF6-F90B-46BB-BC24-A83CA47B3D68}" destId="{8FE6A186-295C-4B2B-85A5-3CD5591E1AE0}" srcOrd="2" destOrd="0" parTransId="{560552C6-2CF7-4EFE-BCA1-B76F2583AE51}" sibTransId="{CB6316EE-B2E1-492F-98D7-1265061CCF62}"/>
    <dgm:cxn modelId="{55666874-9622-4FAC-A848-40E43837F196}" type="presOf" srcId="{8FE6A186-295C-4B2B-85A5-3CD5591E1AE0}" destId="{5CFE6A1B-33F2-49A7-A002-3A4A595166C4}" srcOrd="0" destOrd="0" presId="urn:microsoft.com/office/officeart/2005/8/layout/vList2"/>
    <dgm:cxn modelId="{6EB784A4-ED2A-4CE5-A7C7-73B32E8F5D59}" srcId="{9A924CF6-F90B-46BB-BC24-A83CA47B3D68}" destId="{16E394F7-01F6-4C3A-8B1F-EE4B8F0BC6B9}" srcOrd="1" destOrd="0" parTransId="{830A93F6-7030-4B63-BE9E-43D745DD6776}" sibTransId="{40495E0E-C82E-4A34-B0EE-16AEDD3AFC36}"/>
    <dgm:cxn modelId="{E28FC2AB-F98B-46DA-AAFF-FAD12BD849C2}" type="presOf" srcId="{F37B143F-1929-4413-8857-A44DC97FD7A7}" destId="{9760BBD3-D9F1-4FD0-8F8A-E746A6C9B841}" srcOrd="0" destOrd="0" presId="urn:microsoft.com/office/officeart/2005/8/layout/vList2"/>
    <dgm:cxn modelId="{5A8AD4C5-525F-4E0F-9AFC-5CA250B9FD4C}" srcId="{9A924CF6-F90B-46BB-BC24-A83CA47B3D68}" destId="{4423B766-26FC-4B94-8CE3-DD56E5E9AA21}" srcOrd="0" destOrd="0" parTransId="{5595667E-0307-4978-9213-FA50B1C78FDD}" sibTransId="{ECE04EEE-8D3B-4ACE-A461-577D7827B0CA}"/>
    <dgm:cxn modelId="{B53123C8-FA7A-41D8-8C66-85FD68FB2030}" type="presOf" srcId="{4423B766-26FC-4B94-8CE3-DD56E5E9AA21}" destId="{D02491DD-06C2-4BBB-B596-D16CAD5B0759}" srcOrd="0" destOrd="0" presId="urn:microsoft.com/office/officeart/2005/8/layout/vList2"/>
    <dgm:cxn modelId="{4BBEB3D5-9DAF-416D-9CF4-270F38BFD9B8}" type="presOf" srcId="{16E394F7-01F6-4C3A-8B1F-EE4B8F0BC6B9}" destId="{81954CA8-BB11-422F-9969-A0CDA5D91B37}" srcOrd="0" destOrd="0" presId="urn:microsoft.com/office/officeart/2005/8/layout/vList2"/>
    <dgm:cxn modelId="{BF983DDA-DFD1-4599-9D80-215329D03F26}" type="presOf" srcId="{9A924CF6-F90B-46BB-BC24-A83CA47B3D68}" destId="{6A7965A6-AC44-4A7F-9670-E8D3F8E0AC12}" srcOrd="0" destOrd="0" presId="urn:microsoft.com/office/officeart/2005/8/layout/vList2"/>
    <dgm:cxn modelId="{265416E4-57C0-4088-902B-54AF7DAC6B91}" srcId="{9A924CF6-F90B-46BB-BC24-A83CA47B3D68}" destId="{F37B143F-1929-4413-8857-A44DC97FD7A7}" srcOrd="3" destOrd="0" parTransId="{2F23BE5F-0CBE-46BF-90D8-873E214D500D}" sibTransId="{4515F170-0861-4F2B-A79D-7F6753E0DD47}"/>
    <dgm:cxn modelId="{CC9E322C-7B05-488A-A0FD-FBB14CFDE8A1}" type="presParOf" srcId="{6A7965A6-AC44-4A7F-9670-E8D3F8E0AC12}" destId="{D02491DD-06C2-4BBB-B596-D16CAD5B0759}" srcOrd="0" destOrd="0" presId="urn:microsoft.com/office/officeart/2005/8/layout/vList2"/>
    <dgm:cxn modelId="{1B23CA72-2010-46A0-BEC4-5355EF112AC7}" type="presParOf" srcId="{6A7965A6-AC44-4A7F-9670-E8D3F8E0AC12}" destId="{1BC2B369-EBA3-48BB-BD80-E93A230AD8D1}" srcOrd="1" destOrd="0" presId="urn:microsoft.com/office/officeart/2005/8/layout/vList2"/>
    <dgm:cxn modelId="{5BB48E9D-EB30-4F97-8B38-8989C39E50BC}" type="presParOf" srcId="{6A7965A6-AC44-4A7F-9670-E8D3F8E0AC12}" destId="{81954CA8-BB11-422F-9969-A0CDA5D91B37}" srcOrd="2" destOrd="0" presId="urn:microsoft.com/office/officeart/2005/8/layout/vList2"/>
    <dgm:cxn modelId="{CDC1E7C7-3B98-4E8B-A86B-2F2C4DD96A6D}" type="presParOf" srcId="{6A7965A6-AC44-4A7F-9670-E8D3F8E0AC12}" destId="{EFF92604-7448-4EA4-9BEF-8B89AC1C2721}" srcOrd="3" destOrd="0" presId="urn:microsoft.com/office/officeart/2005/8/layout/vList2"/>
    <dgm:cxn modelId="{DE4967B2-4FEA-4D32-A8B5-AD7DEFBE7EDA}" type="presParOf" srcId="{6A7965A6-AC44-4A7F-9670-E8D3F8E0AC12}" destId="{5CFE6A1B-33F2-49A7-A002-3A4A595166C4}" srcOrd="4" destOrd="0" presId="urn:microsoft.com/office/officeart/2005/8/layout/vList2"/>
    <dgm:cxn modelId="{04E880B1-0B1C-4729-9317-5AF672CAC370}" type="presParOf" srcId="{6A7965A6-AC44-4A7F-9670-E8D3F8E0AC12}" destId="{1D7313E5-5788-429E-AB2F-F188C297DB2A}" srcOrd="5" destOrd="0" presId="urn:microsoft.com/office/officeart/2005/8/layout/vList2"/>
    <dgm:cxn modelId="{066996B8-06EB-44A3-B549-4EDC58C795A1}" type="presParOf" srcId="{6A7965A6-AC44-4A7F-9670-E8D3F8E0AC12}" destId="{9760BBD3-D9F1-4FD0-8F8A-E746A6C9B8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924CF6-F90B-46BB-BC24-A83CA47B3D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23B766-26FC-4B94-8CE3-DD56E5E9AA21}">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Keramikgranulat als Tragschicht</a:t>
          </a:r>
        </a:p>
      </dgm:t>
    </dgm:pt>
    <dgm:pt modelId="{5595667E-0307-4978-9213-FA50B1C78FDD}" type="parTrans" cxnId="{5A8AD4C5-525F-4E0F-9AFC-5CA250B9FD4C}">
      <dgm:prSet/>
      <dgm:spPr/>
      <dgm:t>
        <a:bodyPr/>
        <a:lstStyle/>
        <a:p>
          <a:endParaRPr lang="de-DE" sz="1800">
            <a:latin typeface="Arial Narrow" panose="020B0606020202030204" pitchFamily="34" charset="0"/>
          </a:endParaRPr>
        </a:p>
      </dgm:t>
    </dgm:pt>
    <dgm:pt modelId="{ECE04EEE-8D3B-4ACE-A461-577D7827B0CA}" type="sibTrans" cxnId="{5A8AD4C5-525F-4E0F-9AFC-5CA250B9FD4C}">
      <dgm:prSet/>
      <dgm:spPr/>
      <dgm:t>
        <a:bodyPr/>
        <a:lstStyle/>
        <a:p>
          <a:endParaRPr lang="de-DE" sz="1800">
            <a:latin typeface="Arial Narrow" panose="020B0606020202030204" pitchFamily="34" charset="0"/>
          </a:endParaRPr>
        </a:p>
      </dgm:t>
    </dgm:pt>
    <dgm:pt modelId="{8FE6A186-295C-4B2B-85A5-3CD5591E1AE0}">
      <dgm:prSet custT="1"/>
      <dgm:spPr>
        <a:solidFill>
          <a:schemeClr val="bg2"/>
        </a:solidFill>
      </dgm:spPr>
      <dgm: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Behandlung mit Mittel zur Verbesserung der Feuchtigkeit in der Halle</a:t>
          </a:r>
        </a:p>
      </dgm:t>
    </dgm:pt>
    <dgm:pt modelId="{560552C6-2CF7-4EFE-BCA1-B76F2583AE51}" type="parTrans" cxnId="{F933B017-3845-4682-9304-C3ED6AD144F9}">
      <dgm:prSet/>
      <dgm:spPr/>
      <dgm:t>
        <a:bodyPr/>
        <a:lstStyle/>
        <a:p>
          <a:endParaRPr lang="de-DE" sz="1800">
            <a:latin typeface="Arial Narrow" panose="020B0606020202030204" pitchFamily="34" charset="0"/>
          </a:endParaRPr>
        </a:p>
      </dgm:t>
    </dgm:pt>
    <dgm:pt modelId="{CB6316EE-B2E1-492F-98D7-1265061CCF62}" type="sibTrans" cxnId="{F933B017-3845-4682-9304-C3ED6AD144F9}">
      <dgm:prSet/>
      <dgm:spPr/>
      <dgm:t>
        <a:bodyPr/>
        <a:lstStyle/>
        <a:p>
          <a:endParaRPr lang="de-DE" sz="1800">
            <a:latin typeface="Arial Narrow" panose="020B0606020202030204" pitchFamily="34" charset="0"/>
          </a:endParaRPr>
        </a:p>
      </dgm:t>
    </dgm:pt>
    <dgm:pt modelId="{F37B143F-1929-4413-8857-A44DC97FD7A7}">
      <dgm:prSet custT="1"/>
      <dgm:spPr>
        <a:solidFill>
          <a:srgbClr val="E8E8E8"/>
        </a:solidFill>
        <a:ln w="19050" cap="flat" cmpd="sng" algn="ctr">
          <a:prstDash val="solid"/>
          <a:miter lim="800000"/>
        </a:ln>
        <a:effectLst/>
      </dgm:spPr>
      <dgm:t>
        <a:bodyPr spcFirstLastPara="0" vert="horz" wrap="square" lIns="68580" tIns="68580" rIns="68580" bIns="68580" numCol="1" spcCol="1270" anchor="ctr" anchorCtr="0"/>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Laut deutschen Vertriebler nicht mehr verbaut,</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zu trocken, rutschig, sandig, hoher Materialverbrauch</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Spezielles Mittel wohl zu wenig Wirkung</a:t>
          </a:r>
        </a:p>
      </dgm:t>
    </dgm:pt>
    <dgm:pt modelId="{2F23BE5F-0CBE-46BF-90D8-873E214D500D}" type="parTrans" cxnId="{265416E4-57C0-4088-902B-54AF7DAC6B91}">
      <dgm:prSet/>
      <dgm:spPr/>
      <dgm:t>
        <a:bodyPr/>
        <a:lstStyle/>
        <a:p>
          <a:endParaRPr lang="de-DE" sz="1800">
            <a:latin typeface="Arial Narrow" panose="020B0606020202030204" pitchFamily="34" charset="0"/>
          </a:endParaRPr>
        </a:p>
      </dgm:t>
    </dgm:pt>
    <dgm:pt modelId="{4515F170-0861-4F2B-A79D-7F6753E0DD47}" type="sibTrans" cxnId="{265416E4-57C0-4088-902B-54AF7DAC6B91}">
      <dgm:prSet/>
      <dgm:spPr/>
      <dgm:t>
        <a:bodyPr/>
        <a:lstStyle/>
        <a:p>
          <a:endParaRPr lang="de-DE" sz="1800">
            <a:latin typeface="Arial Narrow" panose="020B0606020202030204" pitchFamily="34" charset="0"/>
          </a:endParaRPr>
        </a:p>
      </dgm:t>
    </dgm:pt>
    <dgm:pt modelId="{6A7965A6-AC44-4A7F-9670-E8D3F8E0AC12}" type="pres">
      <dgm:prSet presAssocID="{9A924CF6-F90B-46BB-BC24-A83CA47B3D68}" presName="linear" presStyleCnt="0">
        <dgm:presLayoutVars>
          <dgm:animLvl val="lvl"/>
          <dgm:resizeHandles val="exact"/>
        </dgm:presLayoutVars>
      </dgm:prSet>
      <dgm:spPr/>
    </dgm:pt>
    <dgm:pt modelId="{D02491DD-06C2-4BBB-B596-D16CAD5B0759}" type="pres">
      <dgm:prSet presAssocID="{4423B766-26FC-4B94-8CE3-DD56E5E9AA21}" presName="parentText" presStyleLbl="node1" presStyleIdx="0" presStyleCnt="3" custLinFactY="-6888" custLinFactNeighborX="0" custLinFactNeighborY="-100000">
        <dgm:presLayoutVars>
          <dgm:chMax val="0"/>
          <dgm:bulletEnabled val="1"/>
        </dgm:presLayoutVars>
      </dgm:prSet>
      <dgm:spPr/>
    </dgm:pt>
    <dgm:pt modelId="{1BC2B369-EBA3-48BB-BD80-E93A230AD8D1}" type="pres">
      <dgm:prSet presAssocID="{ECE04EEE-8D3B-4ACE-A461-577D7827B0CA}" presName="spacer" presStyleCnt="0"/>
      <dgm:spPr/>
    </dgm:pt>
    <dgm:pt modelId="{5CFE6A1B-33F2-49A7-A002-3A4A595166C4}" type="pres">
      <dgm:prSet presAssocID="{8FE6A186-295C-4B2B-85A5-3CD5591E1AE0}" presName="parentText" presStyleLbl="node1" presStyleIdx="1" presStyleCnt="3" custLinFactNeighborX="0" custLinFactNeighborY="-69193">
        <dgm:presLayoutVars>
          <dgm:chMax val="0"/>
          <dgm:bulletEnabled val="1"/>
        </dgm:presLayoutVars>
      </dgm:prSet>
      <dgm:spPr/>
    </dgm:pt>
    <dgm:pt modelId="{1D7313E5-5788-429E-AB2F-F188C297DB2A}" type="pres">
      <dgm:prSet presAssocID="{CB6316EE-B2E1-492F-98D7-1265061CCF62}" presName="spacer" presStyleCnt="0"/>
      <dgm:spPr/>
    </dgm:pt>
    <dgm:pt modelId="{9760BBD3-D9F1-4FD0-8F8A-E746A6C9B841}" type="pres">
      <dgm:prSet presAssocID="{F37B143F-1929-4413-8857-A44DC97FD7A7}" presName="parentText" presStyleLbl="node1" presStyleIdx="2" presStyleCnt="3" custLinFactY="-441" custLinFactNeighborX="666" custLinFactNeighborY="-100000">
        <dgm:presLayoutVars>
          <dgm:chMax val="0"/>
          <dgm:bulletEnabled val="1"/>
        </dgm:presLayoutVars>
      </dgm:prSet>
      <dgm:spPr>
        <a:xfrm>
          <a:off x="0" y="2198982"/>
          <a:ext cx="5181119" cy="722436"/>
        </a:xfrm>
        <a:prstGeom prst="roundRect">
          <a:avLst/>
        </a:prstGeom>
      </dgm:spPr>
    </dgm:pt>
  </dgm:ptLst>
  <dgm:cxnLst>
    <dgm:cxn modelId="{F933B017-3845-4682-9304-C3ED6AD144F9}" srcId="{9A924CF6-F90B-46BB-BC24-A83CA47B3D68}" destId="{8FE6A186-295C-4B2B-85A5-3CD5591E1AE0}" srcOrd="1" destOrd="0" parTransId="{560552C6-2CF7-4EFE-BCA1-B76F2583AE51}" sibTransId="{CB6316EE-B2E1-492F-98D7-1265061CCF62}"/>
    <dgm:cxn modelId="{55666874-9622-4FAC-A848-40E43837F196}" type="presOf" srcId="{8FE6A186-295C-4B2B-85A5-3CD5591E1AE0}" destId="{5CFE6A1B-33F2-49A7-A002-3A4A595166C4}" srcOrd="0" destOrd="0" presId="urn:microsoft.com/office/officeart/2005/8/layout/vList2"/>
    <dgm:cxn modelId="{E28FC2AB-F98B-46DA-AAFF-FAD12BD849C2}" type="presOf" srcId="{F37B143F-1929-4413-8857-A44DC97FD7A7}" destId="{9760BBD3-D9F1-4FD0-8F8A-E746A6C9B841}" srcOrd="0" destOrd="0" presId="urn:microsoft.com/office/officeart/2005/8/layout/vList2"/>
    <dgm:cxn modelId="{5A8AD4C5-525F-4E0F-9AFC-5CA250B9FD4C}" srcId="{9A924CF6-F90B-46BB-BC24-A83CA47B3D68}" destId="{4423B766-26FC-4B94-8CE3-DD56E5E9AA21}" srcOrd="0" destOrd="0" parTransId="{5595667E-0307-4978-9213-FA50B1C78FDD}" sibTransId="{ECE04EEE-8D3B-4ACE-A461-577D7827B0CA}"/>
    <dgm:cxn modelId="{B53123C8-FA7A-41D8-8C66-85FD68FB2030}" type="presOf" srcId="{4423B766-26FC-4B94-8CE3-DD56E5E9AA21}" destId="{D02491DD-06C2-4BBB-B596-D16CAD5B0759}" srcOrd="0" destOrd="0" presId="urn:microsoft.com/office/officeart/2005/8/layout/vList2"/>
    <dgm:cxn modelId="{BF983DDA-DFD1-4599-9D80-215329D03F26}" type="presOf" srcId="{9A924CF6-F90B-46BB-BC24-A83CA47B3D68}" destId="{6A7965A6-AC44-4A7F-9670-E8D3F8E0AC12}" srcOrd="0" destOrd="0" presId="urn:microsoft.com/office/officeart/2005/8/layout/vList2"/>
    <dgm:cxn modelId="{265416E4-57C0-4088-902B-54AF7DAC6B91}" srcId="{9A924CF6-F90B-46BB-BC24-A83CA47B3D68}" destId="{F37B143F-1929-4413-8857-A44DC97FD7A7}" srcOrd="2" destOrd="0" parTransId="{2F23BE5F-0CBE-46BF-90D8-873E214D500D}" sibTransId="{4515F170-0861-4F2B-A79D-7F6753E0DD47}"/>
    <dgm:cxn modelId="{CC9E322C-7B05-488A-A0FD-FBB14CFDE8A1}" type="presParOf" srcId="{6A7965A6-AC44-4A7F-9670-E8D3F8E0AC12}" destId="{D02491DD-06C2-4BBB-B596-D16CAD5B0759}" srcOrd="0" destOrd="0" presId="urn:microsoft.com/office/officeart/2005/8/layout/vList2"/>
    <dgm:cxn modelId="{1B23CA72-2010-46A0-BEC4-5355EF112AC7}" type="presParOf" srcId="{6A7965A6-AC44-4A7F-9670-E8D3F8E0AC12}" destId="{1BC2B369-EBA3-48BB-BD80-E93A230AD8D1}" srcOrd="1" destOrd="0" presId="urn:microsoft.com/office/officeart/2005/8/layout/vList2"/>
    <dgm:cxn modelId="{DE4967B2-4FEA-4D32-A8B5-AD7DEFBE7EDA}" type="presParOf" srcId="{6A7965A6-AC44-4A7F-9670-E8D3F8E0AC12}" destId="{5CFE6A1B-33F2-49A7-A002-3A4A595166C4}" srcOrd="2" destOrd="0" presId="urn:microsoft.com/office/officeart/2005/8/layout/vList2"/>
    <dgm:cxn modelId="{04E880B1-0B1C-4729-9317-5AF672CAC370}" type="presParOf" srcId="{6A7965A6-AC44-4A7F-9670-E8D3F8E0AC12}" destId="{1D7313E5-5788-429E-AB2F-F188C297DB2A}" srcOrd="3" destOrd="0" presId="urn:microsoft.com/office/officeart/2005/8/layout/vList2"/>
    <dgm:cxn modelId="{066996B8-06EB-44A3-B549-4EDC58C795A1}" type="presParOf" srcId="{6A7965A6-AC44-4A7F-9670-E8D3F8E0AC12}" destId="{9760BBD3-D9F1-4FD0-8F8A-E746A6C9B84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502B95-16F0-46CA-AE93-118CBE95F187}"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AE1615D4-E572-4B76-AC3B-3D0B73741691}">
      <dgm:prSet custT="1"/>
      <dgm:spPr/>
      <dgm:t>
        <a:bodyPr/>
        <a:lstStyle/>
        <a:p>
          <a:pPr>
            <a:defRPr cap="all"/>
          </a:pPr>
          <a:r>
            <a:rPr lang="de-DE" sz="1600" b="1" cap="none" dirty="0"/>
            <a:t>Dauer</a:t>
          </a:r>
          <a:r>
            <a:rPr lang="de-DE" sz="1600" cap="none" dirty="0"/>
            <a:t>: 4-6 Wochen</a:t>
          </a:r>
          <a:endParaRPr lang="en-US" sz="1600" cap="none" dirty="0"/>
        </a:p>
      </dgm:t>
    </dgm:pt>
    <dgm:pt modelId="{83B4352F-60BA-4E4F-93AC-1ADB806BCAB2}" type="parTrans" cxnId="{B3CCB76E-A9EA-4635-9C65-6627BBE3ADFA}">
      <dgm:prSet/>
      <dgm:spPr/>
      <dgm:t>
        <a:bodyPr/>
        <a:lstStyle/>
        <a:p>
          <a:endParaRPr lang="en-US" dirty="0"/>
        </a:p>
      </dgm:t>
    </dgm:pt>
    <dgm:pt modelId="{7C112FF5-8A9F-4CFB-980E-CD96F47FA818}" type="sibTrans" cxnId="{B3CCB76E-A9EA-4635-9C65-6627BBE3ADFA}">
      <dgm:prSet/>
      <dgm:spPr/>
      <dgm:t>
        <a:bodyPr/>
        <a:lstStyle/>
        <a:p>
          <a:endParaRPr lang="en-US" dirty="0"/>
        </a:p>
      </dgm:t>
    </dgm:pt>
    <dgm:pt modelId="{D9FB630A-6693-40A1-BD2E-39E3E05068D2}">
      <dgm:prSet custT="1"/>
      <dgm:spPr/>
      <dgm:t>
        <a:bodyPr/>
        <a:lstStyle/>
        <a:p>
          <a:pPr algn="l">
            <a:defRPr cap="all"/>
          </a:pPr>
          <a:r>
            <a:rPr lang="de-DE" sz="1400" b="1" cap="none" dirty="0"/>
            <a:t>Beginn</a:t>
          </a:r>
          <a:r>
            <a:rPr lang="de-DE" sz="1400" cap="none" dirty="0"/>
            <a:t>: Sommerferien Woche 3 (KW34)</a:t>
          </a:r>
          <a:br>
            <a:rPr lang="de-DE" sz="1400" cap="none" dirty="0"/>
          </a:br>
          <a:r>
            <a:rPr lang="de-DE" sz="1400" b="1" cap="none" dirty="0"/>
            <a:t>Ende</a:t>
          </a:r>
          <a:r>
            <a:rPr lang="de-DE" sz="1400" cap="none" dirty="0"/>
            <a:t>: Sommerferien Woche 6 (KW 38) Bis KW40</a:t>
          </a:r>
          <a:br>
            <a:rPr lang="de-DE" sz="1400" cap="none" dirty="0"/>
          </a:br>
          <a:r>
            <a:rPr lang="de-DE" sz="1400" b="1" cap="none" dirty="0"/>
            <a:t>Eröffnung</a:t>
          </a:r>
          <a:r>
            <a:rPr lang="de-DE" sz="1400" cap="none" dirty="0"/>
            <a:t>: 03. Oder 10.10.2026</a:t>
          </a:r>
          <a:br>
            <a:rPr lang="de-DE" sz="1400" cap="none" dirty="0"/>
          </a:br>
          <a:r>
            <a:rPr lang="de-DE" sz="1400" b="1" cap="none" dirty="0"/>
            <a:t>Hallenaufbau:</a:t>
          </a:r>
          <a:r>
            <a:rPr lang="de-DE" sz="1400" cap="none" dirty="0"/>
            <a:t> 16.-18.10.</a:t>
          </a:r>
          <a:endParaRPr lang="en-US" sz="1400" cap="none" dirty="0"/>
        </a:p>
      </dgm:t>
    </dgm:pt>
    <dgm:pt modelId="{25586FB5-734E-439B-83F6-AE7EE0020676}" type="parTrans" cxnId="{0C657CDD-36AC-40EC-9A1F-9DF814460F3D}">
      <dgm:prSet/>
      <dgm:spPr/>
      <dgm:t>
        <a:bodyPr/>
        <a:lstStyle/>
        <a:p>
          <a:endParaRPr lang="en-US" dirty="0"/>
        </a:p>
      </dgm:t>
    </dgm:pt>
    <dgm:pt modelId="{0ED11686-50AB-401A-938B-7F56DA2310D0}" type="sibTrans" cxnId="{0C657CDD-36AC-40EC-9A1F-9DF814460F3D}">
      <dgm:prSet/>
      <dgm:spPr/>
      <dgm:t>
        <a:bodyPr/>
        <a:lstStyle/>
        <a:p>
          <a:endParaRPr lang="en-US" dirty="0"/>
        </a:p>
      </dgm:t>
    </dgm:pt>
    <dgm:pt modelId="{BF0203FD-AE67-43DD-9B60-467B20127E8F}">
      <dgm:prSet custT="1"/>
      <dgm:spPr/>
      <dgm:t>
        <a:bodyPr/>
        <a:lstStyle/>
        <a:p>
          <a:pPr>
            <a:defRPr cap="all"/>
          </a:pPr>
          <a:r>
            <a:rPr lang="de-DE" sz="1400" b="1" cap="none" dirty="0"/>
            <a:t>Platzsperrungen</a:t>
          </a:r>
          <a:r>
            <a:rPr lang="de-DE" sz="1400" cap="none" dirty="0"/>
            <a:t>: </a:t>
          </a:r>
          <a:br>
            <a:rPr lang="de-DE" sz="1400" cap="none" dirty="0"/>
          </a:br>
          <a:r>
            <a:rPr lang="de-DE" sz="1400" cap="none" dirty="0"/>
            <a:t>Dauerhaft Mind. 4 Plätze</a:t>
          </a:r>
          <a:endParaRPr lang="en-US" sz="1400" cap="none" dirty="0"/>
        </a:p>
      </dgm:t>
    </dgm:pt>
    <dgm:pt modelId="{AFB4D820-793D-4A3D-9FBB-D603516A63BC}" type="parTrans" cxnId="{719E7098-60CB-4A8D-9E47-7264548C71EF}">
      <dgm:prSet/>
      <dgm:spPr/>
      <dgm:t>
        <a:bodyPr/>
        <a:lstStyle/>
        <a:p>
          <a:endParaRPr lang="en-US" dirty="0"/>
        </a:p>
      </dgm:t>
    </dgm:pt>
    <dgm:pt modelId="{73CE0725-5687-4084-8363-AC9CF41EBB81}" type="sibTrans" cxnId="{719E7098-60CB-4A8D-9E47-7264548C71EF}">
      <dgm:prSet/>
      <dgm:spPr/>
      <dgm:t>
        <a:bodyPr/>
        <a:lstStyle/>
        <a:p>
          <a:endParaRPr lang="en-US" dirty="0"/>
        </a:p>
      </dgm:t>
    </dgm:pt>
    <dgm:pt modelId="{6792B1B4-69AB-40BD-B48E-21B98B458E05}" type="pres">
      <dgm:prSet presAssocID="{91502B95-16F0-46CA-AE93-118CBE95F187}" presName="root" presStyleCnt="0">
        <dgm:presLayoutVars>
          <dgm:dir/>
          <dgm:resizeHandles val="exact"/>
        </dgm:presLayoutVars>
      </dgm:prSet>
      <dgm:spPr/>
    </dgm:pt>
    <dgm:pt modelId="{BBA48FC1-9AA0-49A0-B5C6-34B3D14ACADA}" type="pres">
      <dgm:prSet presAssocID="{AE1615D4-E572-4B76-AC3B-3D0B73741691}" presName="compNode" presStyleCnt="0"/>
      <dgm:spPr/>
    </dgm:pt>
    <dgm:pt modelId="{1B9F62E6-8404-4431-A216-5EA8C569786E}" type="pres">
      <dgm:prSet presAssocID="{AE1615D4-E572-4B76-AC3B-3D0B73741691}" presName="iconBgRect" presStyleLbl="bgShp" presStyleIdx="0" presStyleCnt="3"/>
      <dgm:spPr/>
    </dgm:pt>
    <dgm:pt modelId="{6CE747AD-9DEA-43F5-9D56-E1EFEED9FABA}" type="pres">
      <dgm:prSet presAssocID="{AE1615D4-E572-4B76-AC3B-3D0B737416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nduhr abgelaufen"/>
        </a:ext>
      </dgm:extLst>
    </dgm:pt>
    <dgm:pt modelId="{8056CFEF-8ED0-49A1-B7E2-CD2C1656134B}" type="pres">
      <dgm:prSet presAssocID="{AE1615D4-E572-4B76-AC3B-3D0B73741691}" presName="spaceRect" presStyleCnt="0"/>
      <dgm:spPr/>
    </dgm:pt>
    <dgm:pt modelId="{A0F01344-5D70-48B5-B68A-0E0890CA9D88}" type="pres">
      <dgm:prSet presAssocID="{AE1615D4-E572-4B76-AC3B-3D0B73741691}" presName="textRect" presStyleLbl="revTx" presStyleIdx="0" presStyleCnt="3">
        <dgm:presLayoutVars>
          <dgm:chMax val="1"/>
          <dgm:chPref val="1"/>
        </dgm:presLayoutVars>
      </dgm:prSet>
      <dgm:spPr/>
    </dgm:pt>
    <dgm:pt modelId="{56D79655-B459-4626-B5A9-A4EB79AA0C91}" type="pres">
      <dgm:prSet presAssocID="{7C112FF5-8A9F-4CFB-980E-CD96F47FA818}" presName="sibTrans" presStyleCnt="0"/>
      <dgm:spPr/>
    </dgm:pt>
    <dgm:pt modelId="{CA93BADF-930B-4F79-8B10-9242DFD46593}" type="pres">
      <dgm:prSet presAssocID="{D9FB630A-6693-40A1-BD2E-39E3E05068D2}" presName="compNode" presStyleCnt="0"/>
      <dgm:spPr/>
    </dgm:pt>
    <dgm:pt modelId="{E48725F9-DD38-4BF5-B121-0D21154A8BAF}" type="pres">
      <dgm:prSet presAssocID="{D9FB630A-6693-40A1-BD2E-39E3E05068D2}" presName="iconBgRect" presStyleLbl="bgShp" presStyleIdx="1" presStyleCnt="3"/>
      <dgm:spPr/>
    </dgm:pt>
    <dgm:pt modelId="{98BE1CFC-2912-4DE8-A055-E7CF4EF29A00}" type="pres">
      <dgm:prSet presAssocID="{D9FB630A-6693-40A1-BD2E-39E3E05068D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ubarrikade mit einfarbiger Füllung"/>
        </a:ext>
      </dgm:extLst>
    </dgm:pt>
    <dgm:pt modelId="{D37023FE-BE13-4848-A8AD-643E14ADCEA7}" type="pres">
      <dgm:prSet presAssocID="{D9FB630A-6693-40A1-BD2E-39E3E05068D2}" presName="spaceRect" presStyleCnt="0"/>
      <dgm:spPr/>
    </dgm:pt>
    <dgm:pt modelId="{992D376A-2189-4B43-B514-E889E98A097A}" type="pres">
      <dgm:prSet presAssocID="{D9FB630A-6693-40A1-BD2E-39E3E05068D2}" presName="textRect" presStyleLbl="revTx" presStyleIdx="1" presStyleCnt="3" custScaleX="152400" custScaleY="139871">
        <dgm:presLayoutVars>
          <dgm:chMax val="1"/>
          <dgm:chPref val="1"/>
        </dgm:presLayoutVars>
      </dgm:prSet>
      <dgm:spPr/>
    </dgm:pt>
    <dgm:pt modelId="{139A7D11-8220-4356-852F-C346460E45FA}" type="pres">
      <dgm:prSet presAssocID="{0ED11686-50AB-401A-938B-7F56DA2310D0}" presName="sibTrans" presStyleCnt="0"/>
      <dgm:spPr/>
    </dgm:pt>
    <dgm:pt modelId="{95A2D565-413A-432D-B301-15174CC01913}" type="pres">
      <dgm:prSet presAssocID="{BF0203FD-AE67-43DD-9B60-467B20127E8F}" presName="compNode" presStyleCnt="0"/>
      <dgm:spPr/>
    </dgm:pt>
    <dgm:pt modelId="{E60871A3-5BB2-499C-962F-FDA5BFEB809B}" type="pres">
      <dgm:prSet presAssocID="{BF0203FD-AE67-43DD-9B60-467B20127E8F}" presName="iconBgRect" presStyleLbl="bgShp" presStyleIdx="2" presStyleCnt="3"/>
      <dgm:spPr/>
    </dgm:pt>
    <dgm:pt modelId="{BBF79D5E-8ACD-4AAA-BC0C-26C06CC1D5E7}" type="pres">
      <dgm:prSet presAssocID="{BF0203FD-AE67-43DD-9B60-467B20127E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91AECB7C-A222-4274-8116-B3765A6E2052}" type="pres">
      <dgm:prSet presAssocID="{BF0203FD-AE67-43DD-9B60-467B20127E8F}" presName="spaceRect" presStyleCnt="0"/>
      <dgm:spPr/>
    </dgm:pt>
    <dgm:pt modelId="{3D209AB4-20C8-43E1-B34C-4EFB3CF49F58}" type="pres">
      <dgm:prSet presAssocID="{BF0203FD-AE67-43DD-9B60-467B20127E8F}" presName="textRect" presStyleLbl="revTx" presStyleIdx="2" presStyleCnt="3">
        <dgm:presLayoutVars>
          <dgm:chMax val="1"/>
          <dgm:chPref val="1"/>
        </dgm:presLayoutVars>
      </dgm:prSet>
      <dgm:spPr/>
    </dgm:pt>
  </dgm:ptLst>
  <dgm:cxnLst>
    <dgm:cxn modelId="{CE844B69-6E5E-4164-8D3C-5645D8607E0C}" type="presOf" srcId="{91502B95-16F0-46CA-AE93-118CBE95F187}" destId="{6792B1B4-69AB-40BD-B48E-21B98B458E05}" srcOrd="0" destOrd="0" presId="urn:microsoft.com/office/officeart/2018/5/layout/IconCircleLabelList"/>
    <dgm:cxn modelId="{B3CCB76E-A9EA-4635-9C65-6627BBE3ADFA}" srcId="{91502B95-16F0-46CA-AE93-118CBE95F187}" destId="{AE1615D4-E572-4B76-AC3B-3D0B73741691}" srcOrd="0" destOrd="0" parTransId="{83B4352F-60BA-4E4F-93AC-1ADB806BCAB2}" sibTransId="{7C112FF5-8A9F-4CFB-980E-CD96F47FA818}"/>
    <dgm:cxn modelId="{719E7098-60CB-4A8D-9E47-7264548C71EF}" srcId="{91502B95-16F0-46CA-AE93-118CBE95F187}" destId="{BF0203FD-AE67-43DD-9B60-467B20127E8F}" srcOrd="2" destOrd="0" parTransId="{AFB4D820-793D-4A3D-9FBB-D603516A63BC}" sibTransId="{73CE0725-5687-4084-8363-AC9CF41EBB81}"/>
    <dgm:cxn modelId="{27EA3BB3-250D-43A2-89D8-3629247D25C9}" type="presOf" srcId="{D9FB630A-6693-40A1-BD2E-39E3E05068D2}" destId="{992D376A-2189-4B43-B514-E889E98A097A}" srcOrd="0" destOrd="0" presId="urn:microsoft.com/office/officeart/2018/5/layout/IconCircleLabelList"/>
    <dgm:cxn modelId="{2EA081D3-2F75-4CCC-893B-F51C220CFE6D}" type="presOf" srcId="{BF0203FD-AE67-43DD-9B60-467B20127E8F}" destId="{3D209AB4-20C8-43E1-B34C-4EFB3CF49F58}" srcOrd="0" destOrd="0" presId="urn:microsoft.com/office/officeart/2018/5/layout/IconCircleLabelList"/>
    <dgm:cxn modelId="{0C657CDD-36AC-40EC-9A1F-9DF814460F3D}" srcId="{91502B95-16F0-46CA-AE93-118CBE95F187}" destId="{D9FB630A-6693-40A1-BD2E-39E3E05068D2}" srcOrd="1" destOrd="0" parTransId="{25586FB5-734E-439B-83F6-AE7EE0020676}" sibTransId="{0ED11686-50AB-401A-938B-7F56DA2310D0}"/>
    <dgm:cxn modelId="{E2BEECE6-E060-4D64-88E5-5B1E05252C4A}" type="presOf" srcId="{AE1615D4-E572-4B76-AC3B-3D0B73741691}" destId="{A0F01344-5D70-48B5-B68A-0E0890CA9D88}" srcOrd="0" destOrd="0" presId="urn:microsoft.com/office/officeart/2018/5/layout/IconCircleLabelList"/>
    <dgm:cxn modelId="{1A500932-C105-4523-B921-6A565B41A224}" type="presParOf" srcId="{6792B1B4-69AB-40BD-B48E-21B98B458E05}" destId="{BBA48FC1-9AA0-49A0-B5C6-34B3D14ACADA}" srcOrd="0" destOrd="0" presId="urn:microsoft.com/office/officeart/2018/5/layout/IconCircleLabelList"/>
    <dgm:cxn modelId="{9E81FE4D-25D4-457E-B61E-CDAC92955D0C}" type="presParOf" srcId="{BBA48FC1-9AA0-49A0-B5C6-34B3D14ACADA}" destId="{1B9F62E6-8404-4431-A216-5EA8C569786E}" srcOrd="0" destOrd="0" presId="urn:microsoft.com/office/officeart/2018/5/layout/IconCircleLabelList"/>
    <dgm:cxn modelId="{7E590A4C-6A3F-4384-BE09-8A208AFEECB8}" type="presParOf" srcId="{BBA48FC1-9AA0-49A0-B5C6-34B3D14ACADA}" destId="{6CE747AD-9DEA-43F5-9D56-E1EFEED9FABA}" srcOrd="1" destOrd="0" presId="urn:microsoft.com/office/officeart/2018/5/layout/IconCircleLabelList"/>
    <dgm:cxn modelId="{540A5AFB-04DA-4552-BB4F-CA0F11E8BA32}" type="presParOf" srcId="{BBA48FC1-9AA0-49A0-B5C6-34B3D14ACADA}" destId="{8056CFEF-8ED0-49A1-B7E2-CD2C1656134B}" srcOrd="2" destOrd="0" presId="urn:microsoft.com/office/officeart/2018/5/layout/IconCircleLabelList"/>
    <dgm:cxn modelId="{42902F06-5646-4BEA-9CD1-50411EC5BD16}" type="presParOf" srcId="{BBA48FC1-9AA0-49A0-B5C6-34B3D14ACADA}" destId="{A0F01344-5D70-48B5-B68A-0E0890CA9D88}" srcOrd="3" destOrd="0" presId="urn:microsoft.com/office/officeart/2018/5/layout/IconCircleLabelList"/>
    <dgm:cxn modelId="{722343F8-1690-4006-9D21-30C1150090EF}" type="presParOf" srcId="{6792B1B4-69AB-40BD-B48E-21B98B458E05}" destId="{56D79655-B459-4626-B5A9-A4EB79AA0C91}" srcOrd="1" destOrd="0" presId="urn:microsoft.com/office/officeart/2018/5/layout/IconCircleLabelList"/>
    <dgm:cxn modelId="{7D7181C3-AE21-4F43-8E53-A59F95BB4F51}" type="presParOf" srcId="{6792B1B4-69AB-40BD-B48E-21B98B458E05}" destId="{CA93BADF-930B-4F79-8B10-9242DFD46593}" srcOrd="2" destOrd="0" presId="urn:microsoft.com/office/officeart/2018/5/layout/IconCircleLabelList"/>
    <dgm:cxn modelId="{E206BA2B-AB2A-447B-99C7-69F609DD5D82}" type="presParOf" srcId="{CA93BADF-930B-4F79-8B10-9242DFD46593}" destId="{E48725F9-DD38-4BF5-B121-0D21154A8BAF}" srcOrd="0" destOrd="0" presId="urn:microsoft.com/office/officeart/2018/5/layout/IconCircleLabelList"/>
    <dgm:cxn modelId="{244F9668-050A-4DCD-92C3-69D1E1DC10FE}" type="presParOf" srcId="{CA93BADF-930B-4F79-8B10-9242DFD46593}" destId="{98BE1CFC-2912-4DE8-A055-E7CF4EF29A00}" srcOrd="1" destOrd="0" presId="urn:microsoft.com/office/officeart/2018/5/layout/IconCircleLabelList"/>
    <dgm:cxn modelId="{0F81EC58-CF6D-4D0B-B8BB-3B72B1B359FE}" type="presParOf" srcId="{CA93BADF-930B-4F79-8B10-9242DFD46593}" destId="{D37023FE-BE13-4848-A8AD-643E14ADCEA7}" srcOrd="2" destOrd="0" presId="urn:microsoft.com/office/officeart/2018/5/layout/IconCircleLabelList"/>
    <dgm:cxn modelId="{110E6460-1024-4F40-BD0B-1415B3A2A9D6}" type="presParOf" srcId="{CA93BADF-930B-4F79-8B10-9242DFD46593}" destId="{992D376A-2189-4B43-B514-E889E98A097A}" srcOrd="3" destOrd="0" presId="urn:microsoft.com/office/officeart/2018/5/layout/IconCircleLabelList"/>
    <dgm:cxn modelId="{D7BAFD95-420A-4F86-B32E-5B03365D5A62}" type="presParOf" srcId="{6792B1B4-69AB-40BD-B48E-21B98B458E05}" destId="{139A7D11-8220-4356-852F-C346460E45FA}" srcOrd="3" destOrd="0" presId="urn:microsoft.com/office/officeart/2018/5/layout/IconCircleLabelList"/>
    <dgm:cxn modelId="{ADDAEC39-9B38-43CD-B22C-EABBF130B3AA}" type="presParOf" srcId="{6792B1B4-69AB-40BD-B48E-21B98B458E05}" destId="{95A2D565-413A-432D-B301-15174CC01913}" srcOrd="4" destOrd="0" presId="urn:microsoft.com/office/officeart/2018/5/layout/IconCircleLabelList"/>
    <dgm:cxn modelId="{69396472-39BC-4E8C-BFEE-0D141BE0A6EA}" type="presParOf" srcId="{95A2D565-413A-432D-B301-15174CC01913}" destId="{E60871A3-5BB2-499C-962F-FDA5BFEB809B}" srcOrd="0" destOrd="0" presId="urn:microsoft.com/office/officeart/2018/5/layout/IconCircleLabelList"/>
    <dgm:cxn modelId="{FB6F6759-DB34-483F-93DD-1A374D5DB495}" type="presParOf" srcId="{95A2D565-413A-432D-B301-15174CC01913}" destId="{BBF79D5E-8ACD-4AAA-BC0C-26C06CC1D5E7}" srcOrd="1" destOrd="0" presId="urn:microsoft.com/office/officeart/2018/5/layout/IconCircleLabelList"/>
    <dgm:cxn modelId="{58CB08AA-5E65-44F2-BEB3-47B05D4586E6}" type="presParOf" srcId="{95A2D565-413A-432D-B301-15174CC01913}" destId="{91AECB7C-A222-4274-8116-B3765A6E2052}" srcOrd="2" destOrd="0" presId="urn:microsoft.com/office/officeart/2018/5/layout/IconCircleLabelList"/>
    <dgm:cxn modelId="{225DAD4C-90AC-4524-9ED2-9CE5291C9175}" type="presParOf" srcId="{95A2D565-413A-432D-B301-15174CC01913}" destId="{3D209AB4-20C8-43E1-B34C-4EFB3CF49F5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C51A4-A311-4C6F-9868-BC7CA4700F32}">
      <dsp:nvSpPr>
        <dsp:cNvPr id="0" name=""/>
        <dsp:cNvSpPr/>
      </dsp:nvSpPr>
      <dsp:spPr>
        <a:xfrm>
          <a:off x="0" y="824070"/>
          <a:ext cx="6900512" cy="680400"/>
        </a:xfrm>
        <a:prstGeom prst="rect">
          <a:avLst/>
        </a:prstGeom>
        <a:solidFill>
          <a:schemeClr val="lt1">
            <a:alpha val="90000"/>
            <a:hueOff val="0"/>
            <a:satOff val="0"/>
            <a:lumOff val="0"/>
            <a:alphaOff val="0"/>
          </a:schemeClr>
        </a:solidFill>
        <a:ln w="19050" cap="flat" cmpd="sng" algn="ctr">
          <a:prstDash val="solid"/>
          <a:miter lim="800000"/>
        </a:ln>
        <a:effectLst/>
      </dsp:spPr>
      <dsp:style>
        <a:lnRef idx="2">
          <a:scrgbClr r="0" g="0" b="0"/>
        </a:lnRef>
        <a:fillRef idx="1">
          <a:scrgbClr r="0" g="0" b="0"/>
        </a:fillRef>
        <a:effectRef idx="0">
          <a:scrgbClr r="0" g="0" b="0"/>
        </a:effectRef>
        <a:fontRef idx="minor"/>
      </dsp:style>
    </dsp:sp>
    <dsp:sp modelId="{0B734766-EB4E-46DB-B5AE-48104604B29F}">
      <dsp:nvSpPr>
        <dsp:cNvPr id="0" name=""/>
        <dsp:cNvSpPr/>
      </dsp:nvSpPr>
      <dsp:spPr>
        <a:xfrm>
          <a:off x="345025" y="425550"/>
          <a:ext cx="4830358" cy="797040"/>
        </a:xfrm>
        <a:prstGeom prst="roundRect">
          <a:avLst/>
        </a:prstGeom>
        <a:solidFill>
          <a:srgbClr val="E9713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200150">
            <a:lnSpc>
              <a:spcPct val="90000"/>
            </a:lnSpc>
            <a:spcBef>
              <a:spcPct val="0"/>
            </a:spcBef>
            <a:spcAft>
              <a:spcPct val="35000"/>
            </a:spcAft>
            <a:buNone/>
          </a:pPr>
          <a:r>
            <a:rPr lang="de-DE" sz="2700" kern="1200" dirty="0"/>
            <a:t>A. Herkömmlicher Sandplatz</a:t>
          </a:r>
          <a:endParaRPr lang="en-US" sz="2700" kern="1200" dirty="0"/>
        </a:p>
      </dsp:txBody>
      <dsp:txXfrm>
        <a:off x="383933" y="464458"/>
        <a:ext cx="4752542" cy="719224"/>
      </dsp:txXfrm>
    </dsp:sp>
    <dsp:sp modelId="{0D9BE5F3-183B-4205-AB65-78A32A04D4D0}">
      <dsp:nvSpPr>
        <dsp:cNvPr id="0" name=""/>
        <dsp:cNvSpPr/>
      </dsp:nvSpPr>
      <dsp:spPr>
        <a:xfrm>
          <a:off x="0" y="2277393"/>
          <a:ext cx="6900512" cy="3061800"/>
        </a:xfrm>
        <a:prstGeom prst="rect">
          <a:avLst/>
        </a:prstGeom>
        <a:solidFill>
          <a:schemeClr val="lt1">
            <a:alpha val="90000"/>
            <a:hueOff val="0"/>
            <a:satOff val="0"/>
            <a:lumOff val="0"/>
            <a:alphaOff val="0"/>
          </a:schemeClr>
        </a:solidFill>
        <a:ln w="1905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562356" rIns="535556" bIns="199136" numCol="1" spcCol="1270" anchor="t" anchorCtr="0">
          <a:noAutofit/>
        </a:bodyPr>
        <a:lstStyle/>
        <a:p>
          <a:pPr marL="285750" lvl="1" indent="-285750" algn="l" defTabSz="1244600">
            <a:lnSpc>
              <a:spcPct val="90000"/>
            </a:lnSpc>
            <a:spcBef>
              <a:spcPct val="0"/>
            </a:spcBef>
            <a:spcAft>
              <a:spcPct val="15000"/>
            </a:spcAft>
            <a:buFont typeface="+mj-lt"/>
            <a:buAutoNum type="romanUcPeriod"/>
          </a:pPr>
          <a:r>
            <a:rPr lang="de-DE" sz="2800" kern="1200" dirty="0"/>
            <a:t>  </a:t>
          </a:r>
          <a:r>
            <a:rPr lang="de-DE" sz="2800" kern="1200" dirty="0" err="1"/>
            <a:t>HarTru</a:t>
          </a:r>
          <a:r>
            <a:rPr lang="de-DE" sz="2800" kern="1200" dirty="0"/>
            <a:t> </a:t>
          </a:r>
          <a:r>
            <a:rPr lang="de-DE" sz="2800" kern="1200" dirty="0" err="1"/>
            <a:t>TopSand</a:t>
          </a:r>
          <a:r>
            <a:rPr lang="de-DE" sz="2800" kern="1200" dirty="0"/>
            <a:t> / </a:t>
          </a:r>
          <a:r>
            <a:rPr lang="de-DE" sz="2800" kern="1200" dirty="0" err="1"/>
            <a:t>TopClay</a:t>
          </a:r>
          <a:endParaRPr lang="en-US" sz="2800" kern="1200" dirty="0"/>
        </a:p>
        <a:p>
          <a:pPr marL="285750" lvl="1" indent="-285750" algn="l" defTabSz="1244600">
            <a:lnSpc>
              <a:spcPct val="90000"/>
            </a:lnSpc>
            <a:spcBef>
              <a:spcPct val="0"/>
            </a:spcBef>
            <a:spcAft>
              <a:spcPct val="15000"/>
            </a:spcAft>
            <a:buFont typeface="+mj-lt"/>
            <a:buAutoNum type="romanUcPeriod"/>
          </a:pPr>
          <a:r>
            <a:rPr lang="de-DE" sz="2800" kern="1200" dirty="0"/>
            <a:t>  </a:t>
          </a:r>
          <a:r>
            <a:rPr lang="de-DE" sz="2800" kern="1200" dirty="0" err="1"/>
            <a:t>GoTec</a:t>
          </a:r>
          <a:r>
            <a:rPr lang="de-DE" sz="2800" kern="1200" dirty="0"/>
            <a:t> Champion Sand</a:t>
          </a:r>
          <a:endParaRPr lang="en-US" sz="2800" kern="1200" dirty="0"/>
        </a:p>
        <a:p>
          <a:pPr marL="285750" lvl="1" indent="-285750" algn="l" defTabSz="1244600">
            <a:lnSpc>
              <a:spcPct val="90000"/>
            </a:lnSpc>
            <a:spcBef>
              <a:spcPct val="0"/>
            </a:spcBef>
            <a:spcAft>
              <a:spcPct val="15000"/>
            </a:spcAft>
            <a:buFont typeface="+mj-lt"/>
            <a:buAutoNum type="romanUcPeriod"/>
          </a:pPr>
          <a:r>
            <a:rPr lang="de-DE" sz="2800" kern="1200" dirty="0"/>
            <a:t> </a:t>
          </a:r>
          <a:r>
            <a:rPr lang="de-DE" sz="2800" kern="1200" dirty="0" err="1"/>
            <a:t>Sportas</a:t>
          </a:r>
          <a:r>
            <a:rPr lang="de-DE" sz="2800" kern="1200" dirty="0"/>
            <a:t> </a:t>
          </a:r>
          <a:r>
            <a:rPr lang="de-DE" sz="2800" kern="1200" dirty="0" err="1"/>
            <a:t>Tennisforce</a:t>
          </a:r>
          <a:r>
            <a:rPr lang="de-DE" sz="2800" kern="1200" dirty="0"/>
            <a:t> ECO</a:t>
          </a:r>
          <a:endParaRPr lang="en-US" sz="2800" kern="1200" dirty="0"/>
        </a:p>
        <a:p>
          <a:pPr marL="285750" lvl="1" indent="-285750" algn="l" defTabSz="1244600">
            <a:lnSpc>
              <a:spcPct val="90000"/>
            </a:lnSpc>
            <a:spcBef>
              <a:spcPct val="0"/>
            </a:spcBef>
            <a:spcAft>
              <a:spcPct val="15000"/>
            </a:spcAft>
            <a:buFont typeface="+mj-lt"/>
            <a:buAutoNum type="romanUcPeriod"/>
          </a:pPr>
          <a:r>
            <a:rPr lang="de-DE" sz="2800" kern="1200" dirty="0"/>
            <a:t> </a:t>
          </a:r>
          <a:r>
            <a:rPr lang="de-DE" sz="2800" kern="1200" dirty="0" err="1"/>
            <a:t>RedPlus</a:t>
          </a:r>
          <a:r>
            <a:rPr lang="de-DE" sz="2800" kern="1200" dirty="0"/>
            <a:t> </a:t>
          </a:r>
          <a:r>
            <a:rPr lang="de-DE" sz="2800" kern="1200" dirty="0" err="1"/>
            <a:t>RedClay</a:t>
          </a:r>
          <a:r>
            <a:rPr lang="de-DE" sz="2800" kern="1200" dirty="0"/>
            <a:t> (</a:t>
          </a:r>
          <a:r>
            <a:rPr lang="de-DE" sz="2800" kern="1200" dirty="0" err="1"/>
            <a:t>Swisscourt</a:t>
          </a:r>
          <a:r>
            <a:rPr lang="de-DE" sz="2800" kern="1200" dirty="0"/>
            <a:t>)</a:t>
          </a:r>
          <a:endParaRPr lang="en-US" sz="2800" kern="1200" dirty="0"/>
        </a:p>
        <a:p>
          <a:pPr marL="285750" lvl="1" indent="-285750" algn="l" defTabSz="1244600">
            <a:lnSpc>
              <a:spcPct val="90000"/>
            </a:lnSpc>
            <a:spcBef>
              <a:spcPct val="0"/>
            </a:spcBef>
            <a:spcAft>
              <a:spcPct val="15000"/>
            </a:spcAft>
            <a:buFont typeface="+mj-lt"/>
            <a:buAutoNum type="romanUcPeriod"/>
          </a:pPr>
          <a:r>
            <a:rPr lang="en-US" sz="2800" kern="1200" dirty="0"/>
            <a:t> </a:t>
          </a:r>
          <a:r>
            <a:rPr lang="en-US" sz="2800" kern="1200" dirty="0" err="1"/>
            <a:t>Conipur</a:t>
          </a:r>
          <a:r>
            <a:rPr lang="en-US" sz="2800" kern="1200" dirty="0"/>
            <a:t> </a:t>
          </a:r>
          <a:r>
            <a:rPr lang="en-US" sz="2800" kern="1200" dirty="0" err="1"/>
            <a:t>RedClay</a:t>
          </a:r>
          <a:endParaRPr lang="en-US" sz="2800" kern="1200" dirty="0"/>
        </a:p>
      </dsp:txBody>
      <dsp:txXfrm>
        <a:off x="0" y="2277393"/>
        <a:ext cx="6900512" cy="3061800"/>
      </dsp:txXfrm>
    </dsp:sp>
    <dsp:sp modelId="{7990C2FE-0E39-4E28-8038-47F31A2C763D}">
      <dsp:nvSpPr>
        <dsp:cNvPr id="0" name=""/>
        <dsp:cNvSpPr/>
      </dsp:nvSpPr>
      <dsp:spPr>
        <a:xfrm>
          <a:off x="319624" y="1816006"/>
          <a:ext cx="4830358" cy="797040"/>
        </a:xfrm>
        <a:prstGeom prst="roundRect">
          <a:avLst/>
        </a:prstGeom>
        <a:solidFill>
          <a:schemeClr val="accent2">
            <a:lumMod val="75000"/>
          </a:schemeClr>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200150">
            <a:lnSpc>
              <a:spcPct val="90000"/>
            </a:lnSpc>
            <a:spcBef>
              <a:spcPct val="0"/>
            </a:spcBef>
            <a:spcAft>
              <a:spcPct val="35000"/>
            </a:spcAft>
            <a:buNone/>
          </a:pPr>
          <a:r>
            <a:rPr lang="de-DE" sz="2700" kern="1200" dirty="0"/>
            <a:t>B. Allwetterplätze</a:t>
          </a:r>
          <a:endParaRPr lang="en-US" sz="2700" kern="1200" dirty="0"/>
        </a:p>
      </dsp:txBody>
      <dsp:txXfrm>
        <a:off x="358532" y="1854914"/>
        <a:ext cx="4752542"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70D84-EC9F-4143-A1D1-13BCFE84A9C4}">
      <dsp:nvSpPr>
        <dsp:cNvPr id="0" name=""/>
        <dsp:cNvSpPr/>
      </dsp:nvSpPr>
      <dsp:spPr>
        <a:xfrm>
          <a:off x="0" y="412"/>
          <a:ext cx="5181119" cy="719471"/>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chemeClr val="tx1"/>
              </a:solidFill>
              <a:latin typeface="Aptos Narrow" panose="020B0004020202020204" pitchFamily="34" charset="0"/>
            </a:rPr>
            <a:t>Zweischichtiges System aus gebundener Tragschicht und </a:t>
          </a:r>
          <a:r>
            <a:rPr lang="de-DE" sz="1800" b="0" kern="1200" spc="0" dirty="0">
              <a:solidFill>
                <a:srgbClr val="000000"/>
              </a:solidFill>
              <a:latin typeface="Aptos Narrow" panose="020B0004020202020204" pitchFamily="34" charset="0"/>
              <a:ea typeface="+mn-ea"/>
              <a:cs typeface="+mn-cs"/>
            </a:rPr>
            <a:t>Teppich</a:t>
          </a:r>
          <a:r>
            <a:rPr lang="de-DE" sz="1800" b="0" kern="1200" spc="0" dirty="0">
              <a:solidFill>
                <a:schemeClr val="tx1"/>
              </a:solidFill>
              <a:latin typeface="Aptos Narrow" panose="020B0004020202020204" pitchFamily="34" charset="0"/>
            </a:rPr>
            <a:t> Membran</a:t>
          </a:r>
          <a:endParaRPr lang="en-US" sz="1800" kern="1200" spc="0" dirty="0">
            <a:solidFill>
              <a:schemeClr val="tx1"/>
            </a:solidFill>
            <a:latin typeface="Aptos Narrow" panose="020B0004020202020204" pitchFamily="34" charset="0"/>
          </a:endParaRPr>
        </a:p>
      </dsp:txBody>
      <dsp:txXfrm>
        <a:off x="35122" y="35534"/>
        <a:ext cx="5110875" cy="649227"/>
      </dsp:txXfrm>
    </dsp:sp>
    <dsp:sp modelId="{FFDE0763-C87D-4A90-80DC-2BD8385F6824}">
      <dsp:nvSpPr>
        <dsp:cNvPr id="0" name=""/>
        <dsp:cNvSpPr/>
      </dsp:nvSpPr>
      <dsp:spPr>
        <a:xfrm>
          <a:off x="0" y="733960"/>
          <a:ext cx="5181119" cy="719471"/>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chemeClr val="tx1"/>
              </a:solidFill>
              <a:latin typeface="Aptos Narrow" panose="020B0004020202020204" pitchFamily="34" charset="0"/>
            </a:rPr>
            <a:t>Deckschicht aus Ziegelmehl oder keramikbeschichteter Sandfüllung</a:t>
          </a:r>
          <a:endParaRPr lang="en-US" sz="1800" kern="1200" spc="0" dirty="0">
            <a:solidFill>
              <a:schemeClr val="tx1"/>
            </a:solidFill>
            <a:latin typeface="Aptos Narrow" panose="020B0004020202020204" pitchFamily="34" charset="0"/>
          </a:endParaRPr>
        </a:p>
      </dsp:txBody>
      <dsp:txXfrm>
        <a:off x="35122" y="769082"/>
        <a:ext cx="5110875" cy="649227"/>
      </dsp:txXfrm>
    </dsp:sp>
    <dsp:sp modelId="{9DF51B60-E4D8-47B1-86AF-0EBFD7E65485}">
      <dsp:nvSpPr>
        <dsp:cNvPr id="0" name=""/>
        <dsp:cNvSpPr/>
      </dsp:nvSpPr>
      <dsp:spPr>
        <a:xfrm>
          <a:off x="0" y="1467509"/>
          <a:ext cx="5181119" cy="719471"/>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kern="1200" spc="0" dirty="0">
              <a:solidFill>
                <a:schemeClr val="tx1"/>
              </a:solidFill>
              <a:latin typeface="Aptos Narrow" panose="020B0004020202020204" pitchFamily="34" charset="0"/>
            </a:rPr>
            <a:t>Hergestellt von </a:t>
          </a:r>
          <a:r>
            <a:rPr lang="de-DE" sz="1800" kern="1200" spc="0" dirty="0" err="1">
              <a:solidFill>
                <a:schemeClr val="tx1"/>
              </a:solidFill>
              <a:latin typeface="Aptos Narrow" panose="020B0004020202020204" pitchFamily="34" charset="0"/>
            </a:rPr>
            <a:t>Vigano</a:t>
          </a:r>
          <a:r>
            <a:rPr lang="de-DE" sz="1800" kern="1200" spc="0" dirty="0">
              <a:solidFill>
                <a:schemeClr val="tx1"/>
              </a:solidFill>
              <a:latin typeface="Aptos Narrow" panose="020B0004020202020204" pitchFamily="34" charset="0"/>
            </a:rPr>
            <a:t> </a:t>
          </a:r>
          <a:r>
            <a:rPr lang="de-DE" sz="1800" kern="1200" spc="0" dirty="0" err="1">
              <a:solidFill>
                <a:schemeClr val="tx1"/>
              </a:solidFill>
              <a:latin typeface="Aptos Narrow" panose="020B0004020202020204" pitchFamily="34" charset="0"/>
            </a:rPr>
            <a:t>Pavitex</a:t>
          </a:r>
          <a:r>
            <a:rPr lang="de-DE" sz="1800" kern="1200" spc="0" dirty="0">
              <a:solidFill>
                <a:schemeClr val="tx1"/>
              </a:solidFill>
              <a:latin typeface="Aptos Narrow" panose="020B0004020202020204" pitchFamily="34" charset="0"/>
            </a:rPr>
            <a:t> in Italien</a:t>
          </a:r>
          <a:endParaRPr lang="en-US" sz="1800" kern="1200" spc="0" dirty="0">
            <a:solidFill>
              <a:schemeClr val="tx1"/>
            </a:solidFill>
            <a:latin typeface="Aptos Narrow" panose="020B0004020202020204" pitchFamily="34" charset="0"/>
          </a:endParaRPr>
        </a:p>
      </dsp:txBody>
      <dsp:txXfrm>
        <a:off x="35122" y="1502631"/>
        <a:ext cx="5110875" cy="649227"/>
      </dsp:txXfrm>
    </dsp:sp>
    <dsp:sp modelId="{F099A79A-CD89-4B83-A610-1D81CD4B0F20}">
      <dsp:nvSpPr>
        <dsp:cNvPr id="0" name=""/>
        <dsp:cNvSpPr/>
      </dsp:nvSpPr>
      <dsp:spPr>
        <a:xfrm>
          <a:off x="0" y="2201057"/>
          <a:ext cx="5181119" cy="719471"/>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err="1">
              <a:solidFill>
                <a:schemeClr val="tx1"/>
              </a:solidFill>
              <a:latin typeface="Aptos Narrow" panose="020B0004020202020204" pitchFamily="34" charset="0"/>
            </a:rPr>
            <a:t>TopClay</a:t>
          </a:r>
          <a:r>
            <a:rPr lang="de-DE" sz="1800" b="0" kern="1200" spc="0" dirty="0">
              <a:solidFill>
                <a:schemeClr val="tx1"/>
              </a:solidFill>
              <a:latin typeface="Aptos Narrow" panose="020B0004020202020204" pitchFamily="34" charset="0"/>
            </a:rPr>
            <a:t> seit 2002 1500 Plätze weltweit, vor Allem Frankreich + USA, 5 in D</a:t>
          </a:r>
          <a:endParaRPr lang="en-US" sz="1800" kern="1200" spc="0" dirty="0">
            <a:solidFill>
              <a:schemeClr val="tx1"/>
            </a:solidFill>
            <a:latin typeface="Aptos Narrow" panose="020B0004020202020204" pitchFamily="34" charset="0"/>
          </a:endParaRPr>
        </a:p>
      </dsp:txBody>
      <dsp:txXfrm>
        <a:off x="35122" y="2236179"/>
        <a:ext cx="5110875" cy="649227"/>
      </dsp:txXfrm>
    </dsp:sp>
    <dsp:sp modelId="{9295A75D-BEC9-4F9C-935C-E77C556D15A3}">
      <dsp:nvSpPr>
        <dsp:cNvPr id="0" name=""/>
        <dsp:cNvSpPr/>
      </dsp:nvSpPr>
      <dsp:spPr>
        <a:xfrm>
          <a:off x="0" y="2934605"/>
          <a:ext cx="5181119" cy="719471"/>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Andere Münchner Vereine überzeugt, starke Reputation aus USA und Frankreich. </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Empfehlung der Baufirmen und BTV</a:t>
          </a:r>
          <a:endParaRPr lang="en-US" sz="1800" b="0" kern="1200" spc="0" dirty="0">
            <a:solidFill>
              <a:srgbClr val="000000"/>
            </a:solidFill>
            <a:latin typeface="Aptos Narrow" panose="020B0004020202020204" pitchFamily="34" charset="0"/>
            <a:ea typeface="+mn-ea"/>
            <a:cs typeface="+mn-cs"/>
          </a:endParaRPr>
        </a:p>
      </dsp:txBody>
      <dsp:txXfrm>
        <a:off x="35122" y="2969727"/>
        <a:ext cx="5110875" cy="649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491DD-06C2-4BBB-B596-D16CAD5B0759}">
      <dsp:nvSpPr>
        <dsp:cNvPr id="0" name=""/>
        <dsp:cNvSpPr/>
      </dsp:nvSpPr>
      <dsp:spPr>
        <a:xfrm>
          <a:off x="0" y="0"/>
          <a:ext cx="5181119" cy="716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Lavagestein und Schlacke verbleiben vollständig im Boden (geringere Entsorgungskosten)</a:t>
          </a:r>
        </a:p>
      </dsp:txBody>
      <dsp:txXfrm>
        <a:off x="34954" y="34954"/>
        <a:ext cx="5111211" cy="646132"/>
      </dsp:txXfrm>
    </dsp:sp>
    <dsp:sp modelId="{81954CA8-BB11-422F-9969-A0CDA5D91B37}">
      <dsp:nvSpPr>
        <dsp:cNvPr id="0" name=""/>
        <dsp:cNvSpPr/>
      </dsp:nvSpPr>
      <dsp:spPr>
        <a:xfrm>
          <a:off x="0" y="735905"/>
          <a:ext cx="5181119" cy="716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Tragschicht aus verdichtetem Kiesgemisch, sehr eben</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Wurzeln können Platz nicht aufbrechen</a:t>
          </a:r>
        </a:p>
      </dsp:txBody>
      <dsp:txXfrm>
        <a:off x="34954" y="770859"/>
        <a:ext cx="5111211" cy="646132"/>
      </dsp:txXfrm>
    </dsp:sp>
    <dsp:sp modelId="{5CFE6A1B-33F2-49A7-A002-3A4A595166C4}">
      <dsp:nvSpPr>
        <dsp:cNvPr id="0" name=""/>
        <dsp:cNvSpPr/>
      </dsp:nvSpPr>
      <dsp:spPr>
        <a:xfrm>
          <a:off x="0" y="1469225"/>
          <a:ext cx="5181119" cy="716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Kunstrasen wird lose in 4m breiten, vernähten Bahnen ausgerollt</a:t>
          </a:r>
        </a:p>
      </dsp:txBody>
      <dsp:txXfrm>
        <a:off x="34954" y="1504179"/>
        <a:ext cx="5111211" cy="646132"/>
      </dsp:txXfrm>
    </dsp:sp>
    <dsp:sp modelId="{9760BBD3-D9F1-4FD0-8F8A-E746A6C9B841}">
      <dsp:nvSpPr>
        <dsp:cNvPr id="0" name=""/>
        <dsp:cNvSpPr/>
      </dsp:nvSpPr>
      <dsp:spPr>
        <a:xfrm>
          <a:off x="0" y="2182107"/>
          <a:ext cx="5181119" cy="716040"/>
        </a:xfrm>
        <a:prstGeom prst="roundRect">
          <a:avLst/>
        </a:prstGeom>
        <a:solidFill>
          <a:srgbClr val="E8E8E8"/>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Fläche wird mit Keramiksand verfüllt, wobei der Kunstrasen leicht hervorsteht</a:t>
          </a:r>
        </a:p>
      </dsp:txBody>
      <dsp:txXfrm>
        <a:off x="34954" y="2217061"/>
        <a:ext cx="5111211" cy="646132"/>
      </dsp:txXfrm>
    </dsp:sp>
    <dsp:sp modelId="{6322CC69-7A3E-410E-B062-9D56DA02FF60}">
      <dsp:nvSpPr>
        <dsp:cNvPr id="0" name=""/>
        <dsp:cNvSpPr/>
      </dsp:nvSpPr>
      <dsp:spPr>
        <a:xfrm>
          <a:off x="0" y="2938450"/>
          <a:ext cx="5181119" cy="716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Unkomplizierter Belag, Spielen in Laufschuhen möglich</a:t>
          </a:r>
        </a:p>
      </dsp:txBody>
      <dsp:txXfrm>
        <a:off x="34954" y="2973404"/>
        <a:ext cx="5111211" cy="646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491DD-06C2-4BBB-B596-D16CAD5B0759}">
      <dsp:nvSpPr>
        <dsp:cNvPr id="0" name=""/>
        <dsp:cNvSpPr/>
      </dsp:nvSpPr>
      <dsp:spPr>
        <a:xfrm>
          <a:off x="0" y="0"/>
          <a:ext cx="5181119" cy="80496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Tragschicht aus gebundenem Split</a:t>
          </a:r>
        </a:p>
      </dsp:txBody>
      <dsp:txXfrm>
        <a:off x="39295" y="39295"/>
        <a:ext cx="5102529" cy="726370"/>
      </dsp:txXfrm>
    </dsp:sp>
    <dsp:sp modelId="{81954CA8-BB11-422F-9969-A0CDA5D91B37}">
      <dsp:nvSpPr>
        <dsp:cNvPr id="0" name=""/>
        <dsp:cNvSpPr/>
      </dsp:nvSpPr>
      <dsp:spPr>
        <a:xfrm>
          <a:off x="0" y="960365"/>
          <a:ext cx="5181119" cy="80496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Hauptschicht einschichtig aus Kork</a:t>
          </a:r>
        </a:p>
      </dsp:txBody>
      <dsp:txXfrm>
        <a:off x="39295" y="999660"/>
        <a:ext cx="5102529" cy="726370"/>
      </dsp:txXfrm>
    </dsp:sp>
    <dsp:sp modelId="{5CFE6A1B-33F2-49A7-A002-3A4A595166C4}">
      <dsp:nvSpPr>
        <dsp:cNvPr id="0" name=""/>
        <dsp:cNvSpPr/>
      </dsp:nvSpPr>
      <dsp:spPr>
        <a:xfrm>
          <a:off x="0" y="1889165"/>
          <a:ext cx="5181119" cy="80496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Derzeit ausschließlich als Variante mit einer Deckschicht aus Ziegelmehlsand verfügbar*</a:t>
          </a:r>
        </a:p>
      </dsp:txBody>
      <dsp:txXfrm>
        <a:off x="39295" y="1928460"/>
        <a:ext cx="5102529" cy="726370"/>
      </dsp:txXfrm>
    </dsp:sp>
    <dsp:sp modelId="{9760BBD3-D9F1-4FD0-8F8A-E746A6C9B841}">
      <dsp:nvSpPr>
        <dsp:cNvPr id="0" name=""/>
        <dsp:cNvSpPr/>
      </dsp:nvSpPr>
      <dsp:spPr>
        <a:xfrm>
          <a:off x="0" y="2690575"/>
          <a:ext cx="5181119" cy="804960"/>
        </a:xfrm>
        <a:prstGeom prst="roundRect">
          <a:avLst/>
        </a:prstGeom>
        <a:solidFill>
          <a:srgbClr val="E8E8E8"/>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Bereits den Meisten bekannt in München und Umgebung</a:t>
          </a:r>
        </a:p>
      </dsp:txBody>
      <dsp:txXfrm>
        <a:off x="39295" y="2729870"/>
        <a:ext cx="5102529" cy="726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491DD-06C2-4BBB-B596-D16CAD5B0759}">
      <dsp:nvSpPr>
        <dsp:cNvPr id="0" name=""/>
        <dsp:cNvSpPr/>
      </dsp:nvSpPr>
      <dsp:spPr>
        <a:xfrm>
          <a:off x="0" y="0"/>
          <a:ext cx="5181119" cy="7862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Kunstrasenrahmen mit Quarzsand und </a:t>
          </a:r>
          <a:r>
            <a:rPr lang="de-DE" sz="1800" b="0" kern="1200" spc="0" dirty="0" err="1">
              <a:solidFill>
                <a:srgbClr val="000000"/>
              </a:solidFill>
              <a:latin typeface="Aptos Narrow" panose="020B0004020202020204" pitchFamily="34" charset="0"/>
              <a:ea typeface="+mn-ea"/>
              <a:cs typeface="+mn-cs"/>
            </a:rPr>
            <a:t>Sandlehm</a:t>
          </a:r>
          <a:r>
            <a:rPr lang="de-DE" sz="1800" b="0" kern="1200" spc="0" dirty="0">
              <a:solidFill>
                <a:srgbClr val="000000"/>
              </a:solidFill>
              <a:latin typeface="Aptos Narrow" panose="020B0004020202020204" pitchFamily="34" charset="0"/>
              <a:ea typeface="+mn-ea"/>
              <a:cs typeface="+mn-cs"/>
            </a:rPr>
            <a:t> befüllt</a:t>
          </a:r>
        </a:p>
      </dsp:txBody>
      <dsp:txXfrm>
        <a:off x="38381" y="38381"/>
        <a:ext cx="5104357" cy="709478"/>
      </dsp:txXfrm>
    </dsp:sp>
    <dsp:sp modelId="{81954CA8-BB11-422F-9969-A0CDA5D91B37}">
      <dsp:nvSpPr>
        <dsp:cNvPr id="0" name=""/>
        <dsp:cNvSpPr/>
      </dsp:nvSpPr>
      <dsp:spPr>
        <a:xfrm>
          <a:off x="0" y="946043"/>
          <a:ext cx="5181119" cy="7862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Dynamische Schicht aus Kork Ziegelsandgemisch</a:t>
          </a:r>
        </a:p>
      </dsp:txBody>
      <dsp:txXfrm>
        <a:off x="38381" y="984424"/>
        <a:ext cx="5104357" cy="709478"/>
      </dsp:txXfrm>
    </dsp:sp>
    <dsp:sp modelId="{5CFE6A1B-33F2-49A7-A002-3A4A595166C4}">
      <dsp:nvSpPr>
        <dsp:cNvPr id="0" name=""/>
        <dsp:cNvSpPr/>
      </dsp:nvSpPr>
      <dsp:spPr>
        <a:xfrm>
          <a:off x="0" y="1769547"/>
          <a:ext cx="5181119" cy="7862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Spezieller </a:t>
          </a:r>
          <a:r>
            <a:rPr lang="de-DE" sz="1800" b="0" kern="1200" spc="0" dirty="0" err="1">
              <a:solidFill>
                <a:srgbClr val="000000"/>
              </a:solidFill>
              <a:latin typeface="Aptos Narrow" panose="020B0004020202020204" pitchFamily="34" charset="0"/>
              <a:ea typeface="+mn-ea"/>
              <a:cs typeface="+mn-cs"/>
            </a:rPr>
            <a:t>Red</a:t>
          </a:r>
          <a:r>
            <a:rPr lang="de-DE" sz="1800" b="0" kern="1200" spc="0" dirty="0">
              <a:solidFill>
                <a:srgbClr val="000000"/>
              </a:solidFill>
              <a:latin typeface="Aptos Narrow" panose="020B0004020202020204" pitchFamily="34" charset="0"/>
              <a:ea typeface="+mn-ea"/>
              <a:cs typeface="+mn-cs"/>
            </a:rPr>
            <a:t> Plus Ziegelmehlsand</a:t>
          </a:r>
        </a:p>
      </dsp:txBody>
      <dsp:txXfrm>
        <a:off x="38381" y="1807928"/>
        <a:ext cx="5104357" cy="709478"/>
      </dsp:txXfrm>
    </dsp:sp>
    <dsp:sp modelId="{9760BBD3-D9F1-4FD0-8F8A-E746A6C9B841}">
      <dsp:nvSpPr>
        <dsp:cNvPr id="0" name=""/>
        <dsp:cNvSpPr/>
      </dsp:nvSpPr>
      <dsp:spPr>
        <a:xfrm>
          <a:off x="0" y="2636016"/>
          <a:ext cx="5181119" cy="786240"/>
        </a:xfrm>
        <a:prstGeom prst="roundRect">
          <a:avLst/>
        </a:prstGeom>
        <a:solidFill>
          <a:srgbClr val="E8E8E8"/>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80+ Referenzen in Schweiz, 1 in Deutschland</a:t>
          </a:r>
        </a:p>
      </dsp:txBody>
      <dsp:txXfrm>
        <a:off x="38381" y="2674397"/>
        <a:ext cx="5104357" cy="709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491DD-06C2-4BBB-B596-D16CAD5B0759}">
      <dsp:nvSpPr>
        <dsp:cNvPr id="0" name=""/>
        <dsp:cNvSpPr/>
      </dsp:nvSpPr>
      <dsp:spPr>
        <a:xfrm>
          <a:off x="0" y="0"/>
          <a:ext cx="5181119" cy="1067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Keramikgranulat als Tragschicht</a:t>
          </a:r>
        </a:p>
      </dsp:txBody>
      <dsp:txXfrm>
        <a:off x="52089" y="52089"/>
        <a:ext cx="5076941" cy="962862"/>
      </dsp:txXfrm>
    </dsp:sp>
    <dsp:sp modelId="{5CFE6A1B-33F2-49A7-A002-3A4A595166C4}">
      <dsp:nvSpPr>
        <dsp:cNvPr id="0" name=""/>
        <dsp:cNvSpPr/>
      </dsp:nvSpPr>
      <dsp:spPr>
        <a:xfrm>
          <a:off x="0" y="1145656"/>
          <a:ext cx="5181119" cy="1067040"/>
        </a:xfrm>
        <a:prstGeom prst="roundRect">
          <a:avLst/>
        </a:prstGeom>
        <a:solidFill>
          <a:schemeClr val="bg2"/>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Behandlung mit Mittel zur Verbesserung der Feuchtigkeit in der Halle</a:t>
          </a:r>
        </a:p>
      </dsp:txBody>
      <dsp:txXfrm>
        <a:off x="52089" y="1197745"/>
        <a:ext cx="5076941" cy="962862"/>
      </dsp:txXfrm>
    </dsp:sp>
    <dsp:sp modelId="{9760BBD3-D9F1-4FD0-8F8A-E746A6C9B841}">
      <dsp:nvSpPr>
        <dsp:cNvPr id="0" name=""/>
        <dsp:cNvSpPr/>
      </dsp:nvSpPr>
      <dsp:spPr>
        <a:xfrm>
          <a:off x="0" y="2321577"/>
          <a:ext cx="5181119" cy="1067040"/>
        </a:xfrm>
        <a:prstGeom prst="roundRect">
          <a:avLst/>
        </a:prstGeom>
        <a:solidFill>
          <a:srgbClr val="E8E8E8"/>
        </a:solidFill>
        <a:ln w="1905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0" kern="1200" spc="0" dirty="0">
              <a:solidFill>
                <a:srgbClr val="000000"/>
              </a:solidFill>
              <a:latin typeface="Aptos Narrow" panose="020B0004020202020204" pitchFamily="34" charset="0"/>
              <a:ea typeface="+mn-ea"/>
              <a:cs typeface="+mn-cs"/>
            </a:rPr>
            <a:t>Laut deutschen Vertriebler nicht mehr verbaut,</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zu trocken, rutschig, sandig, hoher Materialverbrauch</a:t>
          </a:r>
          <a:br>
            <a:rPr lang="de-DE" sz="1800" b="0" kern="1200" spc="0" dirty="0">
              <a:solidFill>
                <a:srgbClr val="000000"/>
              </a:solidFill>
              <a:latin typeface="Aptos Narrow" panose="020B0004020202020204" pitchFamily="34" charset="0"/>
              <a:ea typeface="+mn-ea"/>
              <a:cs typeface="+mn-cs"/>
            </a:rPr>
          </a:br>
          <a:r>
            <a:rPr lang="de-DE" sz="1800" b="0" kern="1200" spc="0" dirty="0">
              <a:solidFill>
                <a:srgbClr val="000000"/>
              </a:solidFill>
              <a:latin typeface="Aptos Narrow" panose="020B0004020202020204" pitchFamily="34" charset="0"/>
              <a:ea typeface="+mn-ea"/>
              <a:cs typeface="+mn-cs"/>
            </a:rPr>
            <a:t>Spezielles Mittel wohl zu wenig Wirkung</a:t>
          </a:r>
        </a:p>
      </dsp:txBody>
      <dsp:txXfrm>
        <a:off x="52089" y="2373666"/>
        <a:ext cx="5076941" cy="962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62E6-8404-4431-A216-5EA8C569786E}">
      <dsp:nvSpPr>
        <dsp:cNvPr id="0" name=""/>
        <dsp:cNvSpPr/>
      </dsp:nvSpPr>
      <dsp:spPr>
        <a:xfrm>
          <a:off x="554400" y="680805"/>
          <a:ext cx="1647000" cy="1647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747AD-9DEA-43F5-9D56-E1EFEED9FABA}">
      <dsp:nvSpPr>
        <dsp:cNvPr id="0" name=""/>
        <dsp:cNvSpPr/>
      </dsp:nvSpPr>
      <dsp:spPr>
        <a:xfrm>
          <a:off x="905400" y="1031805"/>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01344-5D70-48B5-B68A-0E0890CA9D88}">
      <dsp:nvSpPr>
        <dsp:cNvPr id="0" name=""/>
        <dsp:cNvSpPr/>
      </dsp:nvSpPr>
      <dsp:spPr>
        <a:xfrm>
          <a:off x="27900" y="2840805"/>
          <a:ext cx="2700000" cy="829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de-DE" sz="1600" b="1" kern="1200" cap="none" dirty="0"/>
            <a:t>Dauer</a:t>
          </a:r>
          <a:r>
            <a:rPr lang="de-DE" sz="1600" kern="1200" cap="none" dirty="0"/>
            <a:t>: 4-6 Wochen</a:t>
          </a:r>
          <a:endParaRPr lang="en-US" sz="1600" kern="1200" cap="none" dirty="0"/>
        </a:p>
      </dsp:txBody>
      <dsp:txXfrm>
        <a:off x="27900" y="2840805"/>
        <a:ext cx="2700000" cy="829726"/>
      </dsp:txXfrm>
    </dsp:sp>
    <dsp:sp modelId="{E48725F9-DD38-4BF5-B121-0D21154A8BAF}">
      <dsp:nvSpPr>
        <dsp:cNvPr id="0" name=""/>
        <dsp:cNvSpPr/>
      </dsp:nvSpPr>
      <dsp:spPr>
        <a:xfrm>
          <a:off x="4434300" y="573112"/>
          <a:ext cx="1647000" cy="1647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E1CFC-2912-4DE8-A055-E7CF4EF29A00}">
      <dsp:nvSpPr>
        <dsp:cNvPr id="0" name=""/>
        <dsp:cNvSpPr/>
      </dsp:nvSpPr>
      <dsp:spPr>
        <a:xfrm>
          <a:off x="4785300" y="924112"/>
          <a:ext cx="945000" cy="945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D376A-2189-4B43-B514-E889E98A097A}">
      <dsp:nvSpPr>
        <dsp:cNvPr id="0" name=""/>
        <dsp:cNvSpPr/>
      </dsp:nvSpPr>
      <dsp:spPr>
        <a:xfrm>
          <a:off x="3200400" y="2559395"/>
          <a:ext cx="4114800" cy="1218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cap="all"/>
          </a:pPr>
          <a:r>
            <a:rPr lang="de-DE" sz="1400" b="1" kern="1200" cap="none" dirty="0"/>
            <a:t>Beginn</a:t>
          </a:r>
          <a:r>
            <a:rPr lang="de-DE" sz="1400" kern="1200" cap="none" dirty="0"/>
            <a:t>: Sommerferien Woche 3 (KW34)</a:t>
          </a:r>
          <a:br>
            <a:rPr lang="de-DE" sz="1400" kern="1200" cap="none" dirty="0"/>
          </a:br>
          <a:r>
            <a:rPr lang="de-DE" sz="1400" b="1" kern="1200" cap="none" dirty="0"/>
            <a:t>Ende</a:t>
          </a:r>
          <a:r>
            <a:rPr lang="de-DE" sz="1400" kern="1200" cap="none" dirty="0"/>
            <a:t>: Sommerferien Woche 6 (KW 38) Bis KW40</a:t>
          </a:r>
          <a:br>
            <a:rPr lang="de-DE" sz="1400" kern="1200" cap="none" dirty="0"/>
          </a:br>
          <a:r>
            <a:rPr lang="de-DE" sz="1400" b="1" kern="1200" cap="none" dirty="0"/>
            <a:t>Eröffnung</a:t>
          </a:r>
          <a:r>
            <a:rPr lang="de-DE" sz="1400" kern="1200" cap="none" dirty="0"/>
            <a:t>: 03. Oder 10.10.2026</a:t>
          </a:r>
          <a:br>
            <a:rPr lang="de-DE" sz="1400" kern="1200" cap="none" dirty="0"/>
          </a:br>
          <a:r>
            <a:rPr lang="de-DE" sz="1400" b="1" kern="1200" cap="none" dirty="0"/>
            <a:t>Hallenaufbau:</a:t>
          </a:r>
          <a:r>
            <a:rPr lang="de-DE" sz="1400" kern="1200" cap="none" dirty="0"/>
            <a:t> 16.-18.10.</a:t>
          </a:r>
          <a:endParaRPr lang="en-US" sz="1400" kern="1200" cap="none" dirty="0"/>
        </a:p>
      </dsp:txBody>
      <dsp:txXfrm>
        <a:off x="3200400" y="2559395"/>
        <a:ext cx="4114800" cy="1218829"/>
      </dsp:txXfrm>
    </dsp:sp>
    <dsp:sp modelId="{E60871A3-5BB2-499C-962F-FDA5BFEB809B}">
      <dsp:nvSpPr>
        <dsp:cNvPr id="0" name=""/>
        <dsp:cNvSpPr/>
      </dsp:nvSpPr>
      <dsp:spPr>
        <a:xfrm>
          <a:off x="8314200" y="659971"/>
          <a:ext cx="1647000" cy="1647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79D5E-8ACD-4AAA-BC0C-26C06CC1D5E7}">
      <dsp:nvSpPr>
        <dsp:cNvPr id="0" name=""/>
        <dsp:cNvSpPr/>
      </dsp:nvSpPr>
      <dsp:spPr>
        <a:xfrm>
          <a:off x="8665200" y="1010971"/>
          <a:ext cx="945000" cy="945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209AB4-20C8-43E1-B34C-4EFB3CF49F58}">
      <dsp:nvSpPr>
        <dsp:cNvPr id="0" name=""/>
        <dsp:cNvSpPr/>
      </dsp:nvSpPr>
      <dsp:spPr>
        <a:xfrm>
          <a:off x="7787700" y="2819971"/>
          <a:ext cx="2700000" cy="871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de-DE" sz="1400" b="1" kern="1200" cap="none" dirty="0"/>
            <a:t>Platzsperrungen</a:t>
          </a:r>
          <a:r>
            <a:rPr lang="de-DE" sz="1400" kern="1200" cap="none" dirty="0"/>
            <a:t>: </a:t>
          </a:r>
          <a:br>
            <a:rPr lang="de-DE" sz="1400" kern="1200" cap="none" dirty="0"/>
          </a:br>
          <a:r>
            <a:rPr lang="de-DE" sz="1400" kern="1200" cap="none" dirty="0"/>
            <a:t>Dauerhaft Mind. 4 Plätze</a:t>
          </a:r>
          <a:endParaRPr lang="en-US" sz="1400" kern="1200" cap="none" dirty="0"/>
        </a:p>
      </dsp:txBody>
      <dsp:txXfrm>
        <a:off x="7787700" y="2819971"/>
        <a:ext cx="2700000" cy="87139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1000281-E61E-424D-A209-45722479E36B}" type="datetimeFigureOut">
              <a:rPr lang="de-DE" smtClean="0"/>
              <a:t>24.09.2025</a:t>
            </a:fld>
            <a:endParaRPr lang="de-DE"/>
          </a:p>
        </p:txBody>
      </p:sp>
      <p:sp>
        <p:nvSpPr>
          <p:cNvPr id="4" name="Folienbildplatzhalt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89507159-9CBD-4BE2-A152-E114A1D1BA7C}" type="slidenum">
              <a:rPr lang="de-DE" smtClean="0"/>
              <a:t>‹Nr.›</a:t>
            </a:fld>
            <a:endParaRPr lang="de-DE"/>
          </a:p>
        </p:txBody>
      </p:sp>
    </p:spTree>
    <p:extLst>
      <p:ext uri="{BB962C8B-B14F-4D97-AF65-F5344CB8AC3E}">
        <p14:creationId xmlns:p14="http://schemas.microsoft.com/office/powerpoint/2010/main" val="108088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3</a:t>
            </a:fld>
            <a:endParaRPr lang="de-DE"/>
          </a:p>
        </p:txBody>
      </p:sp>
    </p:spTree>
    <p:extLst>
      <p:ext uri="{BB962C8B-B14F-4D97-AF65-F5344CB8AC3E}">
        <p14:creationId xmlns:p14="http://schemas.microsoft.com/office/powerpoint/2010/main" val="29447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A8CC0-2250-EB23-21D0-145159C729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CD43BF-0C83-E87C-7280-68BD7F1323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17FA25-E5C3-1953-AB63-DBDBBEFCE18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7E0CDFA-5B58-9CCE-D329-1BB4B6253ACB}"/>
              </a:ext>
            </a:extLst>
          </p:cNvPr>
          <p:cNvSpPr>
            <a:spLocks noGrp="1"/>
          </p:cNvSpPr>
          <p:nvPr>
            <p:ph type="sldNum" sz="quarter" idx="5"/>
          </p:nvPr>
        </p:nvSpPr>
        <p:spPr/>
        <p:txBody>
          <a:bodyPr/>
          <a:lstStyle/>
          <a:p>
            <a:fld id="{89507159-9CBD-4BE2-A152-E114A1D1BA7C}" type="slidenum">
              <a:rPr lang="de-DE" smtClean="0"/>
              <a:t>12</a:t>
            </a:fld>
            <a:endParaRPr lang="de-DE"/>
          </a:p>
        </p:txBody>
      </p:sp>
    </p:spTree>
    <p:extLst>
      <p:ext uri="{BB962C8B-B14F-4D97-AF65-F5344CB8AC3E}">
        <p14:creationId xmlns:p14="http://schemas.microsoft.com/office/powerpoint/2010/main" val="259939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AE680-856A-1F7B-F2AE-85C6AD6E6A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582A06-F8C9-2306-AE4E-5DFBB9A9A4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0710A0-93C4-E448-D073-FB48735EBBE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CEF3B98-0B33-B5F8-0878-769C7137986D}"/>
              </a:ext>
            </a:extLst>
          </p:cNvPr>
          <p:cNvSpPr>
            <a:spLocks noGrp="1"/>
          </p:cNvSpPr>
          <p:nvPr>
            <p:ph type="sldNum" sz="quarter" idx="5"/>
          </p:nvPr>
        </p:nvSpPr>
        <p:spPr/>
        <p:txBody>
          <a:bodyPr/>
          <a:lstStyle/>
          <a:p>
            <a:fld id="{89507159-9CBD-4BE2-A152-E114A1D1BA7C}" type="slidenum">
              <a:rPr lang="de-DE" smtClean="0"/>
              <a:t>13</a:t>
            </a:fld>
            <a:endParaRPr lang="de-DE"/>
          </a:p>
        </p:txBody>
      </p:sp>
    </p:spTree>
    <p:extLst>
      <p:ext uri="{BB962C8B-B14F-4D97-AF65-F5344CB8AC3E}">
        <p14:creationId xmlns:p14="http://schemas.microsoft.com/office/powerpoint/2010/main" val="193283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06CB6-C900-F4D1-51A4-277E6D428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73DBED-C38D-36C2-6E90-0E5056A037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EC50ED-66C9-4DFD-DE4E-D9AEF032124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5C54F04-FF4F-6549-50A4-416FF0CD34DE}"/>
              </a:ext>
            </a:extLst>
          </p:cNvPr>
          <p:cNvSpPr>
            <a:spLocks noGrp="1"/>
          </p:cNvSpPr>
          <p:nvPr>
            <p:ph type="sldNum" sz="quarter" idx="5"/>
          </p:nvPr>
        </p:nvSpPr>
        <p:spPr/>
        <p:txBody>
          <a:bodyPr/>
          <a:lstStyle/>
          <a:p>
            <a:fld id="{89507159-9CBD-4BE2-A152-E114A1D1BA7C}" type="slidenum">
              <a:rPr lang="de-DE" smtClean="0"/>
              <a:t>14</a:t>
            </a:fld>
            <a:endParaRPr lang="de-DE"/>
          </a:p>
        </p:txBody>
      </p:sp>
    </p:spTree>
    <p:extLst>
      <p:ext uri="{BB962C8B-B14F-4D97-AF65-F5344CB8AC3E}">
        <p14:creationId xmlns:p14="http://schemas.microsoft.com/office/powerpoint/2010/main" val="267268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0826-A8C0-D560-E3EA-CE78F6F87B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275DBD-BFDA-C03B-0FB4-7757BCAB74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6B59DE-9FBC-DD84-FD79-0ACDDB2390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989E0C3-F246-8410-C568-D7AFCCB25F68}"/>
              </a:ext>
            </a:extLst>
          </p:cNvPr>
          <p:cNvSpPr>
            <a:spLocks noGrp="1"/>
          </p:cNvSpPr>
          <p:nvPr>
            <p:ph type="sldNum" sz="quarter" idx="5"/>
          </p:nvPr>
        </p:nvSpPr>
        <p:spPr/>
        <p:txBody>
          <a:bodyPr/>
          <a:lstStyle/>
          <a:p>
            <a:fld id="{89507159-9CBD-4BE2-A152-E114A1D1BA7C}" type="slidenum">
              <a:rPr lang="de-DE" smtClean="0"/>
              <a:t>15</a:t>
            </a:fld>
            <a:endParaRPr lang="de-DE"/>
          </a:p>
        </p:txBody>
      </p:sp>
    </p:spTree>
    <p:extLst>
      <p:ext uri="{BB962C8B-B14F-4D97-AF65-F5344CB8AC3E}">
        <p14:creationId xmlns:p14="http://schemas.microsoft.com/office/powerpoint/2010/main" val="3062820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2823A-DE1A-F04C-5D3B-050E774CF4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79A6586-E82B-14FA-552A-581E04E621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F07FF3-5816-95CE-2F71-06ED1DEEB60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BBA8D5E-5EEB-C186-6D26-F0B782BB5762}"/>
              </a:ext>
            </a:extLst>
          </p:cNvPr>
          <p:cNvSpPr>
            <a:spLocks noGrp="1"/>
          </p:cNvSpPr>
          <p:nvPr>
            <p:ph type="sldNum" sz="quarter" idx="5"/>
          </p:nvPr>
        </p:nvSpPr>
        <p:spPr/>
        <p:txBody>
          <a:bodyPr/>
          <a:lstStyle/>
          <a:p>
            <a:fld id="{89507159-9CBD-4BE2-A152-E114A1D1BA7C}" type="slidenum">
              <a:rPr lang="de-DE" smtClean="0"/>
              <a:t>16</a:t>
            </a:fld>
            <a:endParaRPr lang="de-DE"/>
          </a:p>
        </p:txBody>
      </p:sp>
    </p:spTree>
    <p:extLst>
      <p:ext uri="{BB962C8B-B14F-4D97-AF65-F5344CB8AC3E}">
        <p14:creationId xmlns:p14="http://schemas.microsoft.com/office/powerpoint/2010/main" val="363471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F105-3F9C-E2A9-C2F8-080B31F18C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19C850-7FE9-D18A-CF5B-60CFD653B5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8F5CC66-897E-F0A8-9323-7D7BE633133D}"/>
              </a:ext>
            </a:extLst>
          </p:cNvPr>
          <p:cNvSpPr>
            <a:spLocks noGrp="1"/>
          </p:cNvSpPr>
          <p:nvPr>
            <p:ph type="body" idx="1"/>
          </p:nvPr>
        </p:nvSpPr>
        <p:spPr/>
        <p:txBody>
          <a:bodyPr/>
          <a:lstStyle/>
          <a:p>
            <a:pPr marL="171450" indent="-171450">
              <a:buFontTx/>
              <a:buChar char="-"/>
            </a:pPr>
            <a:r>
              <a:rPr lang="de-DE" dirty="0"/>
              <a:t>Stimmungsbilder der Mitglieder aus Sicht des Vorstand, keine schwerwiegende Veränderung auf 6 Hartplätze o.Ä.</a:t>
            </a:r>
          </a:p>
          <a:p>
            <a:pPr marL="171450" indent="-171450">
              <a:buFontTx/>
              <a:buChar char="-"/>
            </a:pPr>
            <a:r>
              <a:rPr lang="de-DE" dirty="0"/>
              <a:t>Alter Platzwart, wenig und teure Firmen nur für Instandsetzung, dauerhafte Pflege gefährdet</a:t>
            </a:r>
          </a:p>
          <a:p>
            <a:pPr marL="171450" indent="-171450">
              <a:buFontTx/>
              <a:buChar char="-"/>
            </a:pPr>
            <a:r>
              <a:rPr lang="de-DE" dirty="0"/>
              <a:t>Aktuelle Plätze mit Traglufthalle kaum kompatibel</a:t>
            </a:r>
          </a:p>
          <a:p>
            <a:pPr marL="171450" indent="-171450">
              <a:buFontTx/>
              <a:buChar char="-"/>
            </a:pPr>
            <a:r>
              <a:rPr lang="de-DE" dirty="0"/>
              <a:t>Bei Sanierung muss das Problem des Wasserablaufs behoben werden. Entweder durch </a:t>
            </a:r>
            <a:r>
              <a:rPr lang="de-DE" dirty="0" err="1"/>
              <a:t>platzart</a:t>
            </a:r>
            <a:r>
              <a:rPr lang="de-DE" dirty="0"/>
              <a:t> oder </a:t>
            </a:r>
            <a:r>
              <a:rPr lang="de-DE" dirty="0" err="1"/>
              <a:t>drainagenbau</a:t>
            </a:r>
            <a:endParaRPr lang="de-DE" dirty="0"/>
          </a:p>
          <a:p>
            <a:pPr marL="171450" indent="-171450">
              <a:buFontTx/>
              <a:buChar char="-"/>
            </a:pPr>
            <a:endParaRPr lang="de-DE" dirty="0"/>
          </a:p>
        </p:txBody>
      </p:sp>
      <p:sp>
        <p:nvSpPr>
          <p:cNvPr id="4" name="Foliennummernplatzhalter 3">
            <a:extLst>
              <a:ext uri="{FF2B5EF4-FFF2-40B4-BE49-F238E27FC236}">
                <a16:creationId xmlns:a16="http://schemas.microsoft.com/office/drawing/2014/main" id="{3F5650E7-5D72-40E1-B4C0-0747C2199FB7}"/>
              </a:ext>
            </a:extLst>
          </p:cNvPr>
          <p:cNvSpPr>
            <a:spLocks noGrp="1"/>
          </p:cNvSpPr>
          <p:nvPr>
            <p:ph type="sldNum" sz="quarter" idx="5"/>
          </p:nvPr>
        </p:nvSpPr>
        <p:spPr/>
        <p:txBody>
          <a:bodyPr/>
          <a:lstStyle/>
          <a:p>
            <a:fld id="{89507159-9CBD-4BE2-A152-E114A1D1BA7C}" type="slidenum">
              <a:rPr lang="de-DE" smtClean="0"/>
              <a:t>17</a:t>
            </a:fld>
            <a:endParaRPr lang="de-DE"/>
          </a:p>
        </p:txBody>
      </p:sp>
    </p:spTree>
    <p:extLst>
      <p:ext uri="{BB962C8B-B14F-4D97-AF65-F5344CB8AC3E}">
        <p14:creationId xmlns:p14="http://schemas.microsoft.com/office/powerpoint/2010/main" val="36815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8DE5-0254-0179-844A-E35EA7F94C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BD5843-73BC-FFF8-2347-27C332E589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66AD7E-AF0D-770D-F1EF-32457D1C8981}"/>
              </a:ext>
            </a:extLst>
          </p:cNvPr>
          <p:cNvSpPr>
            <a:spLocks noGrp="1"/>
          </p:cNvSpPr>
          <p:nvPr>
            <p:ph type="body" idx="1"/>
          </p:nvPr>
        </p:nvSpPr>
        <p:spPr/>
        <p:txBody>
          <a:bodyPr/>
          <a:lstStyle/>
          <a:p>
            <a:pPr marL="171450" indent="-171450">
              <a:buFontTx/>
              <a:buChar char="-"/>
            </a:pPr>
            <a:r>
              <a:rPr lang="de-DE" dirty="0"/>
              <a:t>aktuell kein </a:t>
            </a:r>
            <a:r>
              <a:rPr lang="de-DE" dirty="0" err="1"/>
              <a:t>problem</a:t>
            </a:r>
            <a:r>
              <a:rPr lang="de-DE" dirty="0"/>
              <a:t> mit </a:t>
            </a:r>
            <a:r>
              <a:rPr lang="de-DE" dirty="0" err="1"/>
              <a:t>wasser</a:t>
            </a:r>
            <a:r>
              <a:rPr lang="de-DE" dirty="0"/>
              <a:t>, kann im </a:t>
            </a:r>
            <a:r>
              <a:rPr lang="de-DE" dirty="0" err="1"/>
              <a:t>hochsommer</a:t>
            </a:r>
            <a:r>
              <a:rPr lang="de-DE" dirty="0"/>
              <a:t> aber passieren, </a:t>
            </a:r>
            <a:r>
              <a:rPr lang="de-DE" dirty="0" err="1"/>
              <a:t>tennis</a:t>
            </a:r>
            <a:r>
              <a:rPr lang="de-DE" dirty="0"/>
              <a:t> kein umweltfreundlicher </a:t>
            </a:r>
            <a:r>
              <a:rPr lang="de-DE" dirty="0" err="1"/>
              <a:t>sport</a:t>
            </a:r>
            <a:endParaRPr lang="de-DE" dirty="0"/>
          </a:p>
          <a:p>
            <a:pPr marL="171450" indent="-171450">
              <a:buFontTx/>
              <a:buChar char="-"/>
            </a:pPr>
            <a:r>
              <a:rPr lang="de-DE" dirty="0"/>
              <a:t> </a:t>
            </a:r>
          </a:p>
          <a:p>
            <a:pPr marL="171450" indent="-171450">
              <a:buFontTx/>
              <a:buChar char="-"/>
            </a:pPr>
            <a:r>
              <a:rPr lang="de-DE" dirty="0"/>
              <a:t>Mittlerweile vor allem Leistung wichtig</a:t>
            </a:r>
          </a:p>
          <a:p>
            <a:pPr marL="171450" indent="-171450">
              <a:buFontTx/>
              <a:buChar char="-"/>
            </a:pPr>
            <a:endParaRPr lang="de-DE" dirty="0"/>
          </a:p>
        </p:txBody>
      </p:sp>
      <p:sp>
        <p:nvSpPr>
          <p:cNvPr id="4" name="Foliennummernplatzhalter 3">
            <a:extLst>
              <a:ext uri="{FF2B5EF4-FFF2-40B4-BE49-F238E27FC236}">
                <a16:creationId xmlns:a16="http://schemas.microsoft.com/office/drawing/2014/main" id="{F333F688-C01C-F9F8-7CCB-5270FBA3B646}"/>
              </a:ext>
            </a:extLst>
          </p:cNvPr>
          <p:cNvSpPr>
            <a:spLocks noGrp="1"/>
          </p:cNvSpPr>
          <p:nvPr>
            <p:ph type="sldNum" sz="quarter" idx="5"/>
          </p:nvPr>
        </p:nvSpPr>
        <p:spPr/>
        <p:txBody>
          <a:bodyPr/>
          <a:lstStyle/>
          <a:p>
            <a:fld id="{89507159-9CBD-4BE2-A152-E114A1D1BA7C}" type="slidenum">
              <a:rPr lang="de-DE" smtClean="0"/>
              <a:t>18</a:t>
            </a:fld>
            <a:endParaRPr lang="de-DE"/>
          </a:p>
        </p:txBody>
      </p:sp>
    </p:spTree>
    <p:extLst>
      <p:ext uri="{BB962C8B-B14F-4D97-AF65-F5344CB8AC3E}">
        <p14:creationId xmlns:p14="http://schemas.microsoft.com/office/powerpoint/2010/main" val="1948408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5-10h pro Saison Pflege (nachsanden)</a:t>
            </a:r>
          </a:p>
          <a:p>
            <a:r>
              <a:rPr lang="de-DE" dirty="0"/>
              <a:t>Keine FIS</a:t>
            </a:r>
          </a:p>
          <a:p>
            <a:r>
              <a:rPr lang="de-DE" dirty="0"/>
              <a:t>Bewässerung weniger als Hälfte</a:t>
            </a:r>
          </a:p>
        </p:txBody>
      </p:sp>
      <p:sp>
        <p:nvSpPr>
          <p:cNvPr id="4" name="Foliennummernplatzhalter 3"/>
          <p:cNvSpPr>
            <a:spLocks noGrp="1"/>
          </p:cNvSpPr>
          <p:nvPr>
            <p:ph type="sldNum" sz="quarter" idx="5"/>
          </p:nvPr>
        </p:nvSpPr>
        <p:spPr/>
        <p:txBody>
          <a:bodyPr/>
          <a:lstStyle/>
          <a:p>
            <a:fld id="{89507159-9CBD-4BE2-A152-E114A1D1BA7C}" type="slidenum">
              <a:rPr lang="de-DE" smtClean="0"/>
              <a:t>24</a:t>
            </a:fld>
            <a:endParaRPr lang="de-DE"/>
          </a:p>
        </p:txBody>
      </p:sp>
    </p:spTree>
    <p:extLst>
      <p:ext uri="{BB962C8B-B14F-4D97-AF65-F5344CB8AC3E}">
        <p14:creationId xmlns:p14="http://schemas.microsoft.com/office/powerpoint/2010/main" val="4188726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28</a:t>
            </a:fld>
            <a:endParaRPr lang="de-DE"/>
          </a:p>
        </p:txBody>
      </p:sp>
    </p:spTree>
    <p:extLst>
      <p:ext uri="{BB962C8B-B14F-4D97-AF65-F5344CB8AC3E}">
        <p14:creationId xmlns:p14="http://schemas.microsoft.com/office/powerpoint/2010/main" val="2700244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EU Verbot für </a:t>
            </a:r>
            <a:r>
              <a:rPr lang="de-DE" dirty="0" err="1"/>
              <a:t>Granulatvariante</a:t>
            </a:r>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37</a:t>
            </a:fld>
            <a:endParaRPr lang="de-DE"/>
          </a:p>
        </p:txBody>
      </p:sp>
    </p:spTree>
    <p:extLst>
      <p:ext uri="{BB962C8B-B14F-4D97-AF65-F5344CB8AC3E}">
        <p14:creationId xmlns:p14="http://schemas.microsoft.com/office/powerpoint/2010/main" val="415524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4</a:t>
            </a:fld>
            <a:endParaRPr lang="de-DE"/>
          </a:p>
        </p:txBody>
      </p:sp>
    </p:spTree>
    <p:extLst>
      <p:ext uri="{BB962C8B-B14F-4D97-AF65-F5344CB8AC3E}">
        <p14:creationId xmlns:p14="http://schemas.microsoft.com/office/powerpoint/2010/main" val="1776421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38</a:t>
            </a:fld>
            <a:endParaRPr lang="de-DE"/>
          </a:p>
        </p:txBody>
      </p:sp>
    </p:spTree>
    <p:extLst>
      <p:ext uri="{BB962C8B-B14F-4D97-AF65-F5344CB8AC3E}">
        <p14:creationId xmlns:p14="http://schemas.microsoft.com/office/powerpoint/2010/main" val="30433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A077-A55D-F347-1641-6072D7D5FB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A4D9C8-5368-BA96-BF0A-E78D045E606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37F033-3FE4-E044-465C-797AE4F0EB45}"/>
              </a:ext>
            </a:extLst>
          </p:cNvPr>
          <p:cNvSpPr>
            <a:spLocks noGrp="1"/>
          </p:cNvSpPr>
          <p:nvPr>
            <p:ph type="body" idx="1"/>
          </p:nvPr>
        </p:nvSpPr>
        <p:spPr/>
        <p:txBody>
          <a:bodyPr/>
          <a:lstStyle/>
          <a:p>
            <a:r>
              <a:rPr lang="de-DE" dirty="0"/>
              <a:t>EU Verbot für </a:t>
            </a:r>
            <a:r>
              <a:rPr lang="de-DE" dirty="0" err="1"/>
              <a:t>Granulatvariante</a:t>
            </a:r>
            <a:endParaRPr lang="de-DE" dirty="0"/>
          </a:p>
        </p:txBody>
      </p:sp>
      <p:sp>
        <p:nvSpPr>
          <p:cNvPr id="4" name="Foliennummernplatzhalter 3">
            <a:extLst>
              <a:ext uri="{FF2B5EF4-FFF2-40B4-BE49-F238E27FC236}">
                <a16:creationId xmlns:a16="http://schemas.microsoft.com/office/drawing/2014/main" id="{872DCA03-AD62-FC64-A048-24B142C32CC8}"/>
              </a:ext>
            </a:extLst>
          </p:cNvPr>
          <p:cNvSpPr>
            <a:spLocks noGrp="1"/>
          </p:cNvSpPr>
          <p:nvPr>
            <p:ph type="sldNum" sz="quarter" idx="5"/>
          </p:nvPr>
        </p:nvSpPr>
        <p:spPr/>
        <p:txBody>
          <a:bodyPr/>
          <a:lstStyle/>
          <a:p>
            <a:fld id="{89507159-9CBD-4BE2-A152-E114A1D1BA7C}" type="slidenum">
              <a:rPr lang="de-DE" smtClean="0"/>
              <a:t>40</a:t>
            </a:fld>
            <a:endParaRPr lang="de-DE"/>
          </a:p>
        </p:txBody>
      </p:sp>
    </p:spTree>
    <p:extLst>
      <p:ext uri="{BB962C8B-B14F-4D97-AF65-F5344CB8AC3E}">
        <p14:creationId xmlns:p14="http://schemas.microsoft.com/office/powerpoint/2010/main" val="420435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F70A-1B6A-0848-B707-C2C873EB88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25DB2A-92C5-4A1B-A759-4EEA62160E1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FE64938-7D57-2205-73FC-E0804013374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29EFCE3-A05A-79C5-3DED-A0FDE53F0B88}"/>
              </a:ext>
            </a:extLst>
          </p:cNvPr>
          <p:cNvSpPr>
            <a:spLocks noGrp="1"/>
          </p:cNvSpPr>
          <p:nvPr>
            <p:ph type="sldNum" sz="quarter" idx="5"/>
          </p:nvPr>
        </p:nvSpPr>
        <p:spPr/>
        <p:txBody>
          <a:bodyPr/>
          <a:lstStyle/>
          <a:p>
            <a:fld id="{89507159-9CBD-4BE2-A152-E114A1D1BA7C}" type="slidenum">
              <a:rPr lang="de-DE" smtClean="0"/>
              <a:t>41</a:t>
            </a:fld>
            <a:endParaRPr lang="de-DE"/>
          </a:p>
        </p:txBody>
      </p:sp>
    </p:spTree>
    <p:extLst>
      <p:ext uri="{BB962C8B-B14F-4D97-AF65-F5344CB8AC3E}">
        <p14:creationId xmlns:p14="http://schemas.microsoft.com/office/powerpoint/2010/main" val="2887002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5808-E545-D88B-F73D-FB25C82131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A4201D-D914-2B76-7FBA-37AA7D427E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02A385-3DC1-5900-D250-9BB3DCE63B5D}"/>
              </a:ext>
            </a:extLst>
          </p:cNvPr>
          <p:cNvSpPr>
            <a:spLocks noGrp="1"/>
          </p:cNvSpPr>
          <p:nvPr>
            <p:ph type="body" idx="1"/>
          </p:nvPr>
        </p:nvSpPr>
        <p:spPr/>
        <p:txBody>
          <a:bodyPr/>
          <a:lstStyle/>
          <a:p>
            <a:r>
              <a:rPr lang="de-DE" dirty="0"/>
              <a:t>EU Verbot für </a:t>
            </a:r>
            <a:r>
              <a:rPr lang="de-DE" dirty="0" err="1"/>
              <a:t>Granulatvariante</a:t>
            </a:r>
            <a:endParaRPr lang="de-DE" dirty="0"/>
          </a:p>
        </p:txBody>
      </p:sp>
      <p:sp>
        <p:nvSpPr>
          <p:cNvPr id="4" name="Foliennummernplatzhalter 3">
            <a:extLst>
              <a:ext uri="{FF2B5EF4-FFF2-40B4-BE49-F238E27FC236}">
                <a16:creationId xmlns:a16="http://schemas.microsoft.com/office/drawing/2014/main" id="{9DD50908-BC87-ABE6-1733-806A95F4F0FA}"/>
              </a:ext>
            </a:extLst>
          </p:cNvPr>
          <p:cNvSpPr>
            <a:spLocks noGrp="1"/>
          </p:cNvSpPr>
          <p:nvPr>
            <p:ph type="sldNum" sz="quarter" idx="5"/>
          </p:nvPr>
        </p:nvSpPr>
        <p:spPr/>
        <p:txBody>
          <a:bodyPr/>
          <a:lstStyle/>
          <a:p>
            <a:fld id="{89507159-9CBD-4BE2-A152-E114A1D1BA7C}" type="slidenum">
              <a:rPr lang="de-DE" smtClean="0"/>
              <a:t>44</a:t>
            </a:fld>
            <a:endParaRPr lang="de-DE"/>
          </a:p>
        </p:txBody>
      </p:sp>
    </p:spTree>
    <p:extLst>
      <p:ext uri="{BB962C8B-B14F-4D97-AF65-F5344CB8AC3E}">
        <p14:creationId xmlns:p14="http://schemas.microsoft.com/office/powerpoint/2010/main" val="377329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89C4E-FB34-1C73-5FBF-FC056818C8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6ECB56-A2B9-8ED2-E2A3-71A1A92818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5B9928-6B67-5208-C27A-FD9C2DA235B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2631D6E-F356-AE9C-8EA8-A246B3D01D56}"/>
              </a:ext>
            </a:extLst>
          </p:cNvPr>
          <p:cNvSpPr>
            <a:spLocks noGrp="1"/>
          </p:cNvSpPr>
          <p:nvPr>
            <p:ph type="sldNum" sz="quarter" idx="5"/>
          </p:nvPr>
        </p:nvSpPr>
        <p:spPr/>
        <p:txBody>
          <a:bodyPr/>
          <a:lstStyle/>
          <a:p>
            <a:fld id="{89507159-9CBD-4BE2-A152-E114A1D1BA7C}" type="slidenum">
              <a:rPr lang="de-DE" smtClean="0"/>
              <a:t>45</a:t>
            </a:fld>
            <a:endParaRPr lang="de-DE"/>
          </a:p>
        </p:txBody>
      </p:sp>
    </p:spTree>
    <p:extLst>
      <p:ext uri="{BB962C8B-B14F-4D97-AF65-F5344CB8AC3E}">
        <p14:creationId xmlns:p14="http://schemas.microsoft.com/office/powerpoint/2010/main" val="970639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Bildquelle: Microsoft 365-Inhaltsbibliothek
Ein Bauprojekt gliedert sich in drei Hauptphasen: Planung, Ausführung und Abschluss. In der Planungsphase werden Entwürfe erstellt, Genehmigungen eingeholt und das Budget festgelegt. Die Ausführungsphase umfasst die eigentliche Bauarbeit, Koordination der Gewerke und Qualitätskontrollen. In der Abschlussphase erfolgt die Abnahme, Mängelbeseitigung und Übergabe an den Auftraggeber. Passende Grafiken: Zeitachse der Phasen, Baupläne, Symbol für Teamarbeit.</a:t>
            </a:r>
          </a:p>
        </p:txBody>
      </p:sp>
      <p:sp>
        <p:nvSpPr>
          <p:cNvPr id="4" name="Foliennummernplatzhalter 3"/>
          <p:cNvSpPr>
            <a:spLocks noGrp="1"/>
          </p:cNvSpPr>
          <p:nvPr>
            <p:ph type="sldNum" sz="quarter" idx="5"/>
          </p:nvPr>
        </p:nvSpPr>
        <p:spPr/>
        <p:txBody>
          <a:bodyPr/>
          <a:lstStyle/>
          <a:p>
            <a:fld id="{89507159-9CBD-4BE2-A152-E114A1D1BA7C}" type="slidenum">
              <a:rPr lang="de-DE" smtClean="0"/>
              <a:t>49</a:t>
            </a:fld>
            <a:endParaRPr lang="de-DE"/>
          </a:p>
        </p:txBody>
      </p:sp>
    </p:spTree>
    <p:extLst>
      <p:ext uri="{BB962C8B-B14F-4D97-AF65-F5344CB8AC3E}">
        <p14:creationId xmlns:p14="http://schemas.microsoft.com/office/powerpoint/2010/main" val="368436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D4A5-F2BC-4DB1-A0B7-A3F71A9F14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BCFFED1-E1EC-ECF1-AC9F-3E7519EA22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824AAA-3A60-ED58-CFCB-6E46C6B0CF09}"/>
              </a:ext>
            </a:extLst>
          </p:cNvPr>
          <p:cNvSpPr>
            <a:spLocks noGrp="1"/>
          </p:cNvSpPr>
          <p:nvPr>
            <p:ph type="body" idx="1"/>
          </p:nvPr>
        </p:nvSpPr>
        <p:spPr/>
        <p:txBody>
          <a:bodyPr/>
          <a:lstStyle/>
          <a:p>
            <a:r>
              <a:rPr lang="de-DE"/>
              <a:t>Bildquelle: Microsoft 365-Inhaltsbibliothek
Ein Bauprojekt gliedert sich in drei Hauptphasen: Planung, Ausführung und Abschluss. In der Planungsphase werden Entwürfe erstellt, Genehmigungen eingeholt und das Budget festgelegt. Die Ausführungsphase umfasst die eigentliche Bauarbeit, Koordination der Gewerke und Qualitätskontrollen. In der Abschlussphase erfolgt die Abnahme, Mängelbeseitigung und Übergabe an den Auftraggeber. Passende Grafiken: Zeitachse der Phasen, Baupläne, Symbol für Teamarbeit.</a:t>
            </a:r>
          </a:p>
        </p:txBody>
      </p:sp>
      <p:sp>
        <p:nvSpPr>
          <p:cNvPr id="4" name="Foliennummernplatzhalter 3">
            <a:extLst>
              <a:ext uri="{FF2B5EF4-FFF2-40B4-BE49-F238E27FC236}">
                <a16:creationId xmlns:a16="http://schemas.microsoft.com/office/drawing/2014/main" id="{31FCE401-9F2F-BF7C-0114-2D417758FE16}"/>
              </a:ext>
            </a:extLst>
          </p:cNvPr>
          <p:cNvSpPr>
            <a:spLocks noGrp="1"/>
          </p:cNvSpPr>
          <p:nvPr>
            <p:ph type="sldNum" sz="quarter" idx="5"/>
          </p:nvPr>
        </p:nvSpPr>
        <p:spPr/>
        <p:txBody>
          <a:bodyPr/>
          <a:lstStyle/>
          <a:p>
            <a:fld id="{89507159-9CBD-4BE2-A152-E114A1D1BA7C}" type="slidenum">
              <a:rPr lang="de-DE" smtClean="0"/>
              <a:t>50</a:t>
            </a:fld>
            <a:endParaRPr lang="de-DE"/>
          </a:p>
        </p:txBody>
      </p:sp>
    </p:spTree>
    <p:extLst>
      <p:ext uri="{BB962C8B-B14F-4D97-AF65-F5344CB8AC3E}">
        <p14:creationId xmlns:p14="http://schemas.microsoft.com/office/powerpoint/2010/main" val="1479106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DE1F9-F855-D201-0007-DCCF584939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76B522-EC2F-FE51-3AE7-EBCCDBACB5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00B3C1-E01A-C50E-07C2-5CB41F118ACA}"/>
              </a:ext>
            </a:extLst>
          </p:cNvPr>
          <p:cNvSpPr>
            <a:spLocks noGrp="1"/>
          </p:cNvSpPr>
          <p:nvPr>
            <p:ph type="body" idx="1"/>
          </p:nvPr>
        </p:nvSpPr>
        <p:spPr/>
        <p:txBody>
          <a:bodyPr/>
          <a:lstStyle/>
          <a:p>
            <a:r>
              <a:rPr lang="de-DE"/>
              <a:t>Bildquelle: Microsoft 365-Inhaltsbibliothek
Ein Bauprojekt gliedert sich in drei Hauptphasen: Planung, Ausführung und Abschluss. In der Planungsphase werden Entwürfe erstellt, Genehmigungen eingeholt und das Budget festgelegt. Die Ausführungsphase umfasst die eigentliche Bauarbeit, Koordination der Gewerke und Qualitätskontrollen. In der Abschlussphase erfolgt die Abnahme, Mängelbeseitigung und Übergabe an den Auftraggeber. Passende Grafiken: Zeitachse der Phasen, Baupläne, Symbol für Teamarbeit.</a:t>
            </a:r>
          </a:p>
        </p:txBody>
      </p:sp>
      <p:sp>
        <p:nvSpPr>
          <p:cNvPr id="4" name="Foliennummernplatzhalter 3">
            <a:extLst>
              <a:ext uri="{FF2B5EF4-FFF2-40B4-BE49-F238E27FC236}">
                <a16:creationId xmlns:a16="http://schemas.microsoft.com/office/drawing/2014/main" id="{2A7FB6CA-B89F-A371-75B0-890616B6521C}"/>
              </a:ext>
            </a:extLst>
          </p:cNvPr>
          <p:cNvSpPr>
            <a:spLocks noGrp="1"/>
          </p:cNvSpPr>
          <p:nvPr>
            <p:ph type="sldNum" sz="quarter" idx="5"/>
          </p:nvPr>
        </p:nvSpPr>
        <p:spPr/>
        <p:txBody>
          <a:bodyPr/>
          <a:lstStyle/>
          <a:p>
            <a:fld id="{89507159-9CBD-4BE2-A152-E114A1D1BA7C}" type="slidenum">
              <a:rPr lang="de-DE" smtClean="0"/>
              <a:t>51</a:t>
            </a:fld>
            <a:endParaRPr lang="de-DE"/>
          </a:p>
        </p:txBody>
      </p:sp>
    </p:spTree>
    <p:extLst>
      <p:ext uri="{BB962C8B-B14F-4D97-AF65-F5344CB8AC3E}">
        <p14:creationId xmlns:p14="http://schemas.microsoft.com/office/powerpoint/2010/main" val="1574874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9507159-9CBD-4BE2-A152-E114A1D1BA7C}" type="slidenum">
              <a:rPr lang="de-DE" smtClean="0"/>
              <a:t>54</a:t>
            </a:fld>
            <a:endParaRPr lang="de-DE"/>
          </a:p>
        </p:txBody>
      </p:sp>
    </p:spTree>
    <p:extLst>
      <p:ext uri="{BB962C8B-B14F-4D97-AF65-F5344CB8AC3E}">
        <p14:creationId xmlns:p14="http://schemas.microsoft.com/office/powerpoint/2010/main" val="288612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C531B-4BAF-BFC0-31BA-8480D99654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12E7E6-25E5-A18C-8BBF-1CB994D393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D70ED2-25F6-04D0-E524-8369916B005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F457865-2FFC-16BF-856F-391D1919F8D0}"/>
              </a:ext>
            </a:extLst>
          </p:cNvPr>
          <p:cNvSpPr>
            <a:spLocks noGrp="1"/>
          </p:cNvSpPr>
          <p:nvPr>
            <p:ph type="sldNum" sz="quarter" idx="5"/>
          </p:nvPr>
        </p:nvSpPr>
        <p:spPr/>
        <p:txBody>
          <a:bodyPr/>
          <a:lstStyle/>
          <a:p>
            <a:fld id="{89507159-9CBD-4BE2-A152-E114A1D1BA7C}" type="slidenum">
              <a:rPr lang="de-DE" smtClean="0"/>
              <a:t>55</a:t>
            </a:fld>
            <a:endParaRPr lang="de-DE"/>
          </a:p>
        </p:txBody>
      </p:sp>
    </p:spTree>
    <p:extLst>
      <p:ext uri="{BB962C8B-B14F-4D97-AF65-F5344CB8AC3E}">
        <p14:creationId xmlns:p14="http://schemas.microsoft.com/office/powerpoint/2010/main" val="315512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1876-ABB9-3849-A594-B38D2C6D250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CD83C3-0184-0015-EBAB-64A8538667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1BC28E2-E98C-E79F-46F6-0233A076915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9602B9B-FD59-B70B-782A-7C4906FE0719}"/>
              </a:ext>
            </a:extLst>
          </p:cNvPr>
          <p:cNvSpPr>
            <a:spLocks noGrp="1"/>
          </p:cNvSpPr>
          <p:nvPr>
            <p:ph type="sldNum" sz="quarter" idx="5"/>
          </p:nvPr>
        </p:nvSpPr>
        <p:spPr/>
        <p:txBody>
          <a:bodyPr/>
          <a:lstStyle/>
          <a:p>
            <a:fld id="{89507159-9CBD-4BE2-A152-E114A1D1BA7C}" type="slidenum">
              <a:rPr lang="de-DE" smtClean="0"/>
              <a:t>5</a:t>
            </a:fld>
            <a:endParaRPr lang="de-DE"/>
          </a:p>
        </p:txBody>
      </p:sp>
    </p:spTree>
    <p:extLst>
      <p:ext uri="{BB962C8B-B14F-4D97-AF65-F5344CB8AC3E}">
        <p14:creationId xmlns:p14="http://schemas.microsoft.com/office/powerpoint/2010/main" val="3418827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Bildquelle: Microsoft 365-Inhaltsbibliothek
Bei der bevorstehenden Mitgliederversammlung stehen drei voraussichtliche Optionen zur Abstimmung: Erstens die Beibehaltung des aktuellen Status quo, zweitens eine umfassende Reform der Vereinsstruktur, und drittens die Einführung neuer Mitgliedsbeiträge. Jede Option hat unterschiedliche Auswirkungen auf Organisation und Mitglieder, die sorgfältig abgewogen werden sollten.</a:t>
            </a:r>
          </a:p>
        </p:txBody>
      </p:sp>
      <p:sp>
        <p:nvSpPr>
          <p:cNvPr id="4" name="Foliennummernplatzhalter 3"/>
          <p:cNvSpPr>
            <a:spLocks noGrp="1"/>
          </p:cNvSpPr>
          <p:nvPr>
            <p:ph type="sldNum" sz="quarter" idx="5"/>
          </p:nvPr>
        </p:nvSpPr>
        <p:spPr/>
        <p:txBody>
          <a:bodyPr/>
          <a:lstStyle/>
          <a:p>
            <a:fld id="{89507159-9CBD-4BE2-A152-E114A1D1BA7C}" type="slidenum">
              <a:rPr lang="de-DE" smtClean="0"/>
              <a:t>60</a:t>
            </a:fld>
            <a:endParaRPr lang="de-DE"/>
          </a:p>
        </p:txBody>
      </p:sp>
    </p:spTree>
    <p:extLst>
      <p:ext uri="{BB962C8B-B14F-4D97-AF65-F5344CB8AC3E}">
        <p14:creationId xmlns:p14="http://schemas.microsoft.com/office/powerpoint/2010/main" val="308646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E0BA-F019-B745-6EF3-72003ECEEB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82C1A3-3E16-0133-6CCC-92774E1CC9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2DE699-281B-8E28-8E37-34A66B654D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596073C-F61B-B391-6AE0-9B6A2C5541F4}"/>
              </a:ext>
            </a:extLst>
          </p:cNvPr>
          <p:cNvSpPr>
            <a:spLocks noGrp="1"/>
          </p:cNvSpPr>
          <p:nvPr>
            <p:ph type="sldNum" sz="quarter" idx="5"/>
          </p:nvPr>
        </p:nvSpPr>
        <p:spPr/>
        <p:txBody>
          <a:bodyPr/>
          <a:lstStyle/>
          <a:p>
            <a:fld id="{89507159-9CBD-4BE2-A152-E114A1D1BA7C}" type="slidenum">
              <a:rPr lang="de-DE" smtClean="0"/>
              <a:t>6</a:t>
            </a:fld>
            <a:endParaRPr lang="de-DE"/>
          </a:p>
        </p:txBody>
      </p:sp>
    </p:spTree>
    <p:extLst>
      <p:ext uri="{BB962C8B-B14F-4D97-AF65-F5344CB8AC3E}">
        <p14:creationId xmlns:p14="http://schemas.microsoft.com/office/powerpoint/2010/main" val="360278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AC6F-2B56-CCCA-3036-AE9C055544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D626CF-CE7E-9DEB-A7E7-3EDB8499AF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33566D-6D67-67F9-322D-A056F616AD9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79D59BE-768C-5429-1A15-A9E450B28B45}"/>
              </a:ext>
            </a:extLst>
          </p:cNvPr>
          <p:cNvSpPr>
            <a:spLocks noGrp="1"/>
          </p:cNvSpPr>
          <p:nvPr>
            <p:ph type="sldNum" sz="quarter" idx="5"/>
          </p:nvPr>
        </p:nvSpPr>
        <p:spPr/>
        <p:txBody>
          <a:bodyPr/>
          <a:lstStyle/>
          <a:p>
            <a:fld id="{89507159-9CBD-4BE2-A152-E114A1D1BA7C}" type="slidenum">
              <a:rPr lang="de-DE" smtClean="0"/>
              <a:t>7</a:t>
            </a:fld>
            <a:endParaRPr lang="de-DE"/>
          </a:p>
        </p:txBody>
      </p:sp>
    </p:spTree>
    <p:extLst>
      <p:ext uri="{BB962C8B-B14F-4D97-AF65-F5344CB8AC3E}">
        <p14:creationId xmlns:p14="http://schemas.microsoft.com/office/powerpoint/2010/main" val="164890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A1EF-D2ED-64C4-6C46-FBB320D360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08DC13-3946-6E56-1C25-76E12E00A5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334727-E081-E429-9E93-5E48BFBD0CE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392227E-326D-B245-018B-CFDDFA1CAAB4}"/>
              </a:ext>
            </a:extLst>
          </p:cNvPr>
          <p:cNvSpPr>
            <a:spLocks noGrp="1"/>
          </p:cNvSpPr>
          <p:nvPr>
            <p:ph type="sldNum" sz="quarter" idx="5"/>
          </p:nvPr>
        </p:nvSpPr>
        <p:spPr/>
        <p:txBody>
          <a:bodyPr/>
          <a:lstStyle/>
          <a:p>
            <a:fld id="{89507159-9CBD-4BE2-A152-E114A1D1BA7C}" type="slidenum">
              <a:rPr lang="de-DE" smtClean="0"/>
              <a:t>8</a:t>
            </a:fld>
            <a:endParaRPr lang="de-DE"/>
          </a:p>
        </p:txBody>
      </p:sp>
    </p:spTree>
    <p:extLst>
      <p:ext uri="{BB962C8B-B14F-4D97-AF65-F5344CB8AC3E}">
        <p14:creationId xmlns:p14="http://schemas.microsoft.com/office/powerpoint/2010/main" val="75766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13F6-6A13-D52E-71F1-F8638E8F8B1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F7E0EA-FAAA-C128-1AB5-53F4C5A81D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CBE46B8-1F01-BC21-9F46-47E8B9FDBB5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C2DA31E-A62B-253B-66E9-212F725B7384}"/>
              </a:ext>
            </a:extLst>
          </p:cNvPr>
          <p:cNvSpPr>
            <a:spLocks noGrp="1"/>
          </p:cNvSpPr>
          <p:nvPr>
            <p:ph type="sldNum" sz="quarter" idx="5"/>
          </p:nvPr>
        </p:nvSpPr>
        <p:spPr/>
        <p:txBody>
          <a:bodyPr/>
          <a:lstStyle/>
          <a:p>
            <a:fld id="{89507159-9CBD-4BE2-A152-E114A1D1BA7C}" type="slidenum">
              <a:rPr lang="de-DE" smtClean="0"/>
              <a:t>9</a:t>
            </a:fld>
            <a:endParaRPr lang="de-DE"/>
          </a:p>
        </p:txBody>
      </p:sp>
    </p:spTree>
    <p:extLst>
      <p:ext uri="{BB962C8B-B14F-4D97-AF65-F5344CB8AC3E}">
        <p14:creationId xmlns:p14="http://schemas.microsoft.com/office/powerpoint/2010/main" val="1203609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CDB3-0C00-9060-1987-6F30D30BCFA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389618-D426-4DCA-C6E4-BB70802198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95AAA21-04D0-CE8A-D639-3C9E614B665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32398E8-FB79-B062-5D33-5335D1EDFD84}"/>
              </a:ext>
            </a:extLst>
          </p:cNvPr>
          <p:cNvSpPr>
            <a:spLocks noGrp="1"/>
          </p:cNvSpPr>
          <p:nvPr>
            <p:ph type="sldNum" sz="quarter" idx="5"/>
          </p:nvPr>
        </p:nvSpPr>
        <p:spPr/>
        <p:txBody>
          <a:bodyPr/>
          <a:lstStyle/>
          <a:p>
            <a:fld id="{89507159-9CBD-4BE2-A152-E114A1D1BA7C}" type="slidenum">
              <a:rPr lang="de-DE" smtClean="0"/>
              <a:t>10</a:t>
            </a:fld>
            <a:endParaRPr lang="de-DE"/>
          </a:p>
        </p:txBody>
      </p:sp>
    </p:spTree>
    <p:extLst>
      <p:ext uri="{BB962C8B-B14F-4D97-AF65-F5344CB8AC3E}">
        <p14:creationId xmlns:p14="http://schemas.microsoft.com/office/powerpoint/2010/main" val="171278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344B-9F6B-7C41-A482-9BB94CADEB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27A61E-50F4-2C18-CE65-67E45FCF56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EA0B21-6F67-9A5A-9880-1A7FF2CBF32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F291784-9022-6F85-F665-D9173178EAED}"/>
              </a:ext>
            </a:extLst>
          </p:cNvPr>
          <p:cNvSpPr>
            <a:spLocks noGrp="1"/>
          </p:cNvSpPr>
          <p:nvPr>
            <p:ph type="sldNum" sz="quarter" idx="5"/>
          </p:nvPr>
        </p:nvSpPr>
        <p:spPr/>
        <p:txBody>
          <a:bodyPr/>
          <a:lstStyle/>
          <a:p>
            <a:fld id="{89507159-9CBD-4BE2-A152-E114A1D1BA7C}" type="slidenum">
              <a:rPr lang="de-DE" smtClean="0"/>
              <a:t>11</a:t>
            </a:fld>
            <a:endParaRPr lang="de-DE"/>
          </a:p>
        </p:txBody>
      </p:sp>
    </p:spTree>
    <p:extLst>
      <p:ext uri="{BB962C8B-B14F-4D97-AF65-F5344CB8AC3E}">
        <p14:creationId xmlns:p14="http://schemas.microsoft.com/office/powerpoint/2010/main" val="32445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48CBFB5D-742F-4061-92ED-26A57070A8CE}" type="slidenum">
              <a:t>‹Nr.›</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54"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55"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C14AA50D-DD66-4CBA-8EB3-90D35017D29C}" type="slidenum">
              <a:t>‹Nr.›</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5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5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59"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0"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35429131-D49E-4475-8383-E41A235962EC}" type="slidenum">
              <a:t>‹Nr.›</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62"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3"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4"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5"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6"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67"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D6CBE700-59E6-4C05-A7E0-9B579CEB90FB}" type="slidenum">
              <a:t>‹Nr.›</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33"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de-DE" sz="3200" b="0" strike="noStrike" spc="-1">
              <a:solidFill>
                <a:srgbClr val="000000"/>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F4D355E2-FD9F-4098-BDDC-88774E3F5FD3}" type="slidenum">
              <a:t>‹Nr.›</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35"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111DAA7E-7FB9-4906-BEF2-1537AADDA60F}" type="slidenum">
              <a:t>‹Nr.›</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37"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38"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B0560326-558D-421D-A372-708478767906}" type="slidenum">
              <a:t>‹Nr.›</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DA3DD8DD-7312-489B-A7A8-DD43200E285A}" type="slidenum">
              <a:t>‹Nr.›</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de-DE" sz="3200" b="0" strike="noStrike" spc="-1">
              <a:solidFill>
                <a:srgbClr val="000000"/>
              </a:solidFill>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0C269C76-4E0E-4973-A4DF-4EF1608E7CCA}" type="slidenum">
              <a:t>‹Nr.›</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42"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43"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44"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8B978F0B-FF61-4921-B579-D431AF8F4CEC}"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46"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47"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48"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129531D0-9487-4ECA-919A-CBF7395FD9AC}"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de-DE" sz="1800" b="0" strike="noStrike" spc="-1">
              <a:solidFill>
                <a:schemeClr val="dk1"/>
              </a:solidFill>
              <a:latin typeface="Aptos"/>
            </a:endParaRPr>
          </a:p>
        </p:txBody>
      </p:sp>
      <p:sp>
        <p:nvSpPr>
          <p:cNvPr id="15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5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152"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indent="0">
              <a:lnSpc>
                <a:spcPct val="90000"/>
              </a:lnSpc>
              <a:spcBef>
                <a:spcPts val="1417"/>
              </a:spcBef>
              <a:buNone/>
            </a:pPr>
            <a:endParaRPr lang="de-DE" sz="2800" b="0" strike="noStrike" spc="-1">
              <a:solidFill>
                <a:schemeClr val="dk1"/>
              </a:solidFill>
              <a:latin typeface="Aptos"/>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8B6AC48F-09C2-47A0-8308-D94AC098AA45}"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defTabSz="914400">
              <a:lnSpc>
                <a:spcPct val="90000"/>
              </a:lnSpc>
              <a:buNone/>
            </a:pPr>
            <a:r>
              <a:rPr lang="de-DE" sz="4400" b="0" strike="noStrike" spc="-1">
                <a:solidFill>
                  <a:schemeClr val="dk1"/>
                </a:solidFill>
                <a:latin typeface="Aptos Display"/>
              </a:rPr>
              <a:t>Mastertitelformat bearbeiten</a:t>
            </a:r>
            <a:endParaRPr lang="de-DE" sz="4400" b="0" strike="noStrike" spc="-1">
              <a:solidFill>
                <a:schemeClr val="dk1"/>
              </a:solidFill>
              <a:latin typeface="Aptos"/>
            </a:endParaRPr>
          </a:p>
        </p:txBody>
      </p:sp>
      <p:sp>
        <p:nvSpPr>
          <p:cNvPr id="127" name="PlaceHolder 2"/>
          <p:cNvSpPr>
            <a:spLocks noGrp="1"/>
          </p:cNvSpPr>
          <p:nvPr>
            <p:ph type="body"/>
          </p:nvPr>
        </p:nvSpPr>
        <p:spPr>
          <a:xfrm>
            <a:off x="838080" y="1825560"/>
            <a:ext cx="5181120" cy="4350960"/>
          </a:xfrm>
          <a:prstGeom prst="rect">
            <a:avLst/>
          </a:prstGeom>
          <a:noFill/>
          <a:ln w="0">
            <a:noFill/>
          </a:ln>
        </p:spPr>
        <p:txBody>
          <a:bodyPr anchor="t">
            <a:noAutofit/>
          </a:bodyPr>
          <a:lstStyle/>
          <a:p>
            <a:pPr marL="228600" indent="-228600" defTabSz="914400">
              <a:lnSpc>
                <a:spcPct val="90000"/>
              </a:lnSpc>
              <a:spcBef>
                <a:spcPts val="1001"/>
              </a:spcBef>
              <a:buClr>
                <a:srgbClr val="000000"/>
              </a:buClr>
              <a:buFont typeface="Arial"/>
              <a:buChar char="•"/>
            </a:pPr>
            <a:r>
              <a:rPr lang="de-DE" sz="2800" b="0" strike="noStrike" spc="-1">
                <a:solidFill>
                  <a:schemeClr val="dk1"/>
                </a:solidFill>
                <a:latin typeface="Aptos"/>
              </a:rPr>
              <a:t>Mastertextformat bearbeiten</a:t>
            </a:r>
          </a:p>
          <a:p>
            <a:pPr marL="685800" lvl="1" indent="-228600" defTabSz="914400">
              <a:lnSpc>
                <a:spcPct val="90000"/>
              </a:lnSpc>
              <a:spcBef>
                <a:spcPts val="499"/>
              </a:spcBef>
              <a:buClr>
                <a:srgbClr val="000000"/>
              </a:buClr>
              <a:buFont typeface="Arial"/>
              <a:buChar char="•"/>
            </a:pPr>
            <a:r>
              <a:rPr lang="de-DE" sz="2400" b="0" strike="noStrike" spc="-1">
                <a:solidFill>
                  <a:schemeClr val="dk1"/>
                </a:solidFill>
                <a:latin typeface="Aptos"/>
              </a:rPr>
              <a:t>Zweite Ebene</a:t>
            </a:r>
          </a:p>
          <a:p>
            <a:pPr marL="1143000" lvl="2" indent="-228600" defTabSz="914400">
              <a:lnSpc>
                <a:spcPct val="90000"/>
              </a:lnSpc>
              <a:spcBef>
                <a:spcPts val="499"/>
              </a:spcBef>
              <a:buClr>
                <a:srgbClr val="000000"/>
              </a:buClr>
              <a:buFont typeface="Arial"/>
              <a:buChar char="•"/>
            </a:pPr>
            <a:r>
              <a:rPr lang="de-DE" sz="2000" b="0" strike="noStrike" spc="-1">
                <a:solidFill>
                  <a:schemeClr val="dk1"/>
                </a:solidFill>
                <a:latin typeface="Aptos"/>
              </a:rPr>
              <a:t>Dritte Ebene</a:t>
            </a:r>
          </a:p>
          <a:p>
            <a:pPr marL="1600200" lvl="3" indent="-228600" defTabSz="914400">
              <a:lnSpc>
                <a:spcPct val="90000"/>
              </a:lnSpc>
              <a:spcBef>
                <a:spcPts val="499"/>
              </a:spcBef>
              <a:buClr>
                <a:srgbClr val="000000"/>
              </a:buClr>
              <a:buFont typeface="Arial"/>
              <a:buChar char="•"/>
            </a:pPr>
            <a:r>
              <a:rPr lang="de-DE" sz="1800" b="0" strike="noStrike" spc="-1">
                <a:solidFill>
                  <a:schemeClr val="dk1"/>
                </a:solidFill>
                <a:latin typeface="Aptos"/>
              </a:rPr>
              <a:t>Vierte Ebene</a:t>
            </a:r>
          </a:p>
          <a:p>
            <a:pPr marL="2057400" lvl="4" indent="-228600" defTabSz="914400">
              <a:lnSpc>
                <a:spcPct val="90000"/>
              </a:lnSpc>
              <a:spcBef>
                <a:spcPts val="499"/>
              </a:spcBef>
              <a:buClr>
                <a:srgbClr val="000000"/>
              </a:buClr>
              <a:buFont typeface="Arial"/>
              <a:buChar char="•"/>
            </a:pPr>
            <a:r>
              <a:rPr lang="de-DE" sz="1800" b="0" strike="noStrike" spc="-1">
                <a:solidFill>
                  <a:schemeClr val="dk1"/>
                </a:solidFill>
                <a:latin typeface="Aptos"/>
              </a:rPr>
              <a:t>Fünfte Ebene</a:t>
            </a:r>
          </a:p>
        </p:txBody>
      </p:sp>
      <p:sp>
        <p:nvSpPr>
          <p:cNvPr id="128" name="PlaceHolder 3"/>
          <p:cNvSpPr>
            <a:spLocks noGrp="1"/>
          </p:cNvSpPr>
          <p:nvPr>
            <p:ph type="body"/>
          </p:nvPr>
        </p:nvSpPr>
        <p:spPr>
          <a:xfrm>
            <a:off x="6172200" y="1825560"/>
            <a:ext cx="5181120" cy="4350960"/>
          </a:xfrm>
          <a:prstGeom prst="rect">
            <a:avLst/>
          </a:prstGeom>
          <a:noFill/>
          <a:ln w="0">
            <a:noFill/>
          </a:ln>
        </p:spPr>
        <p:txBody>
          <a:bodyPr anchor="t">
            <a:noAutofit/>
          </a:bodyPr>
          <a:lstStyle/>
          <a:p>
            <a:pPr marL="228600" indent="-228600" defTabSz="914400">
              <a:lnSpc>
                <a:spcPct val="90000"/>
              </a:lnSpc>
              <a:spcBef>
                <a:spcPts val="1001"/>
              </a:spcBef>
              <a:buClr>
                <a:srgbClr val="000000"/>
              </a:buClr>
              <a:buFont typeface="Arial"/>
              <a:buChar char="•"/>
            </a:pPr>
            <a:r>
              <a:rPr lang="de-DE" sz="2800" b="0" strike="noStrike" spc="-1">
                <a:solidFill>
                  <a:schemeClr val="dk1"/>
                </a:solidFill>
                <a:latin typeface="Aptos"/>
              </a:rPr>
              <a:t>Mastertextformat bearbeiten</a:t>
            </a:r>
          </a:p>
          <a:p>
            <a:pPr marL="685800" lvl="1" indent="-228600" defTabSz="914400">
              <a:lnSpc>
                <a:spcPct val="90000"/>
              </a:lnSpc>
              <a:spcBef>
                <a:spcPts val="499"/>
              </a:spcBef>
              <a:buClr>
                <a:srgbClr val="000000"/>
              </a:buClr>
              <a:buFont typeface="Arial"/>
              <a:buChar char="•"/>
            </a:pPr>
            <a:r>
              <a:rPr lang="de-DE" sz="2400" b="0" strike="noStrike" spc="-1">
                <a:solidFill>
                  <a:schemeClr val="dk1"/>
                </a:solidFill>
                <a:latin typeface="Aptos"/>
              </a:rPr>
              <a:t>Zweite Ebene</a:t>
            </a:r>
          </a:p>
          <a:p>
            <a:pPr marL="1143000" lvl="2" indent="-228600" defTabSz="914400">
              <a:lnSpc>
                <a:spcPct val="90000"/>
              </a:lnSpc>
              <a:spcBef>
                <a:spcPts val="499"/>
              </a:spcBef>
              <a:buClr>
                <a:srgbClr val="000000"/>
              </a:buClr>
              <a:buFont typeface="Arial"/>
              <a:buChar char="•"/>
            </a:pPr>
            <a:r>
              <a:rPr lang="de-DE" sz="2000" b="0" strike="noStrike" spc="-1">
                <a:solidFill>
                  <a:schemeClr val="dk1"/>
                </a:solidFill>
                <a:latin typeface="Aptos"/>
              </a:rPr>
              <a:t>Dritte Ebene</a:t>
            </a:r>
          </a:p>
          <a:p>
            <a:pPr marL="1600200" lvl="3" indent="-228600" defTabSz="914400">
              <a:lnSpc>
                <a:spcPct val="90000"/>
              </a:lnSpc>
              <a:spcBef>
                <a:spcPts val="499"/>
              </a:spcBef>
              <a:buClr>
                <a:srgbClr val="000000"/>
              </a:buClr>
              <a:buFont typeface="Arial"/>
              <a:buChar char="•"/>
            </a:pPr>
            <a:r>
              <a:rPr lang="de-DE" sz="1800" b="0" strike="noStrike" spc="-1">
                <a:solidFill>
                  <a:schemeClr val="dk1"/>
                </a:solidFill>
                <a:latin typeface="Aptos"/>
              </a:rPr>
              <a:t>Vierte Ebene</a:t>
            </a:r>
          </a:p>
          <a:p>
            <a:pPr marL="2057400" lvl="4" indent="-228600" defTabSz="914400">
              <a:lnSpc>
                <a:spcPct val="90000"/>
              </a:lnSpc>
              <a:spcBef>
                <a:spcPts val="499"/>
              </a:spcBef>
              <a:buClr>
                <a:srgbClr val="000000"/>
              </a:buClr>
              <a:buFont typeface="Arial"/>
              <a:buChar char="•"/>
            </a:pPr>
            <a:r>
              <a:rPr lang="de-DE" sz="1800" b="0" strike="noStrike" spc="-1">
                <a:solidFill>
                  <a:schemeClr val="dk1"/>
                </a:solidFill>
                <a:latin typeface="Aptos"/>
              </a:rPr>
              <a:t>Fünfte Ebene</a:t>
            </a:r>
          </a:p>
        </p:txBody>
      </p:sp>
      <p:sp>
        <p:nvSpPr>
          <p:cNvPr id="129" name="PlaceHolder 4"/>
          <p:cNvSpPr>
            <a:spLocks noGrp="1"/>
          </p:cNvSpPr>
          <p:nvPr>
            <p:ph type="dt" idx="10"/>
          </p:nvPr>
        </p:nvSpPr>
        <p:spPr>
          <a:xfrm>
            <a:off x="838080" y="6356520"/>
            <a:ext cx="2742840" cy="364680"/>
          </a:xfrm>
          <a:prstGeom prst="rect">
            <a:avLst/>
          </a:prstGeom>
          <a:noFill/>
          <a:ln w="0">
            <a:noFill/>
          </a:ln>
        </p:spPr>
        <p:txBody>
          <a:bodyPr anchor="ctr">
            <a:noAutofit/>
          </a:bodyPr>
          <a:lstStyle>
            <a:lvl1pPr indent="0" defTabSz="914400">
              <a:lnSpc>
                <a:spcPct val="100000"/>
              </a:lnSpc>
              <a:buNone/>
              <a:defRPr lang="de-DE" sz="1200" b="0" strike="noStrike" spc="-1">
                <a:solidFill>
                  <a:schemeClr val="dk1">
                    <a:tint val="82000"/>
                  </a:schemeClr>
                </a:solidFill>
                <a:latin typeface="Aptos"/>
              </a:defRPr>
            </a:lvl1pPr>
          </a:lstStyle>
          <a:p>
            <a:pPr indent="0" defTabSz="914400">
              <a:lnSpc>
                <a:spcPct val="100000"/>
              </a:lnSpc>
              <a:buNone/>
            </a:pPr>
            <a:r>
              <a:rPr lang="de-DE" sz="1200" b="0" strike="noStrike" spc="-1">
                <a:solidFill>
                  <a:schemeClr val="dk1">
                    <a:tint val="82000"/>
                  </a:schemeClr>
                </a:solidFill>
                <a:latin typeface="Aptos"/>
              </a:rPr>
              <a:t>&lt;Datum/Uhrzeit&gt;</a:t>
            </a:r>
            <a:endParaRPr lang="de-DE" sz="1200" b="0" strike="noStrike" spc="-1">
              <a:solidFill>
                <a:srgbClr val="000000"/>
              </a:solidFill>
              <a:latin typeface="Calibri"/>
            </a:endParaRPr>
          </a:p>
        </p:txBody>
      </p:sp>
      <p:sp>
        <p:nvSpPr>
          <p:cNvPr id="130" name="PlaceHolder 5"/>
          <p:cNvSpPr>
            <a:spLocks noGrp="1"/>
          </p:cNvSpPr>
          <p:nvPr>
            <p:ph type="ftr" idx="11"/>
          </p:nvPr>
        </p:nvSpPr>
        <p:spPr>
          <a:xfrm>
            <a:off x="4038480" y="6356520"/>
            <a:ext cx="4114440" cy="364680"/>
          </a:xfrm>
          <a:prstGeom prst="rect">
            <a:avLst/>
          </a:prstGeom>
          <a:noFill/>
          <a:ln w="0">
            <a:noFill/>
          </a:ln>
        </p:spPr>
        <p:txBody>
          <a:bodyPr anchor="ctr">
            <a:noAutofit/>
          </a:bodyPr>
          <a:lstStyle>
            <a:lvl1pPr indent="0" algn="ctr" defTabSz="914400">
              <a:lnSpc>
                <a:spcPct val="100000"/>
              </a:lnSpc>
              <a:buNone/>
              <a:defRPr lang="de-DE" sz="1200" b="0" strike="noStrike" spc="-1">
                <a:solidFill>
                  <a:schemeClr val="dk1">
                    <a:tint val="82000"/>
                  </a:schemeClr>
                </a:solidFill>
                <a:latin typeface="Aptos"/>
              </a:defRPr>
            </a:lvl1pPr>
          </a:lstStyle>
          <a:p>
            <a:pPr indent="0" algn="ctr" defTabSz="914400">
              <a:lnSpc>
                <a:spcPct val="100000"/>
              </a:lnSpc>
              <a:buNone/>
            </a:pPr>
            <a:r>
              <a:rPr lang="de-DE" sz="1200" b="0" strike="noStrike" spc="-1">
                <a:solidFill>
                  <a:schemeClr val="dk1">
                    <a:tint val="82000"/>
                  </a:schemeClr>
                </a:solidFill>
                <a:latin typeface="Aptos"/>
              </a:rPr>
              <a:t>&lt;Fußzeile&gt;</a:t>
            </a:r>
            <a:endParaRPr lang="de-DE" sz="1200" b="0" strike="noStrike" spc="-1">
              <a:solidFill>
                <a:srgbClr val="000000"/>
              </a:solidFill>
              <a:latin typeface="Calibri"/>
            </a:endParaRPr>
          </a:p>
        </p:txBody>
      </p:sp>
      <p:sp>
        <p:nvSpPr>
          <p:cNvPr id="131" name="PlaceHolder 6"/>
          <p:cNvSpPr>
            <a:spLocks noGrp="1"/>
          </p:cNvSpPr>
          <p:nvPr>
            <p:ph type="sldNum" idx="12"/>
          </p:nvPr>
        </p:nvSpPr>
        <p:spPr>
          <a:xfrm>
            <a:off x="8610480" y="6356520"/>
            <a:ext cx="2742840" cy="364680"/>
          </a:xfrm>
          <a:prstGeom prst="rect">
            <a:avLst/>
          </a:prstGeom>
          <a:noFill/>
          <a:ln w="0">
            <a:noFill/>
          </a:ln>
        </p:spPr>
        <p:txBody>
          <a:bodyPr anchor="ctr">
            <a:noAutofit/>
          </a:bodyPr>
          <a:lstStyle>
            <a:lvl1pPr indent="0" algn="r" defTabSz="914400">
              <a:lnSpc>
                <a:spcPct val="100000"/>
              </a:lnSpc>
              <a:buNone/>
              <a:defRPr lang="de-DE" sz="1200" b="0" strike="noStrike" spc="-1">
                <a:solidFill>
                  <a:schemeClr val="dk1">
                    <a:tint val="82000"/>
                  </a:schemeClr>
                </a:solidFill>
                <a:latin typeface="Aptos"/>
              </a:defRPr>
            </a:lvl1pPr>
          </a:lstStyle>
          <a:p>
            <a:pPr indent="0" algn="r" defTabSz="914400">
              <a:lnSpc>
                <a:spcPct val="100000"/>
              </a:lnSpc>
              <a:buNone/>
            </a:pPr>
            <a:fld id="{D1AB7890-66F7-40E3-A31E-70086478CE2B}" type="slidenum">
              <a:rPr lang="de-DE" sz="1200" b="0" strike="noStrike" spc="-1">
                <a:solidFill>
                  <a:schemeClr val="dk1">
                    <a:tint val="82000"/>
                  </a:schemeClr>
                </a:solidFill>
                <a:latin typeface="Aptos"/>
              </a:rPr>
              <a:t>‹Nr.›</a:t>
            </a:fld>
            <a:endParaRPr lang="de-DE"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1drv.ms/w/c/a11377b8a2f79f63/EXyzgGkhxExHoD9wVfJaHjoBIJqONgBGosE-oYwM06Bwww?e=l8l5e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1drv.ms/w/c/a11377b8a2f79f63/ESDwTV9xwTtEgHl1XzkN90gBpaxQUnBNKrjGfjxjTWU_gw?e=lWDHcc"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6.mp4"/><Relationship Id="rId7" Type="http://schemas.openxmlformats.org/officeDocument/2006/relationships/image" Target="../media/image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jpg"/><Relationship Id="rId5" Type="http://schemas.openxmlformats.org/officeDocument/2006/relationships/slideLayout" Target="../slideLayouts/slideLayout1.xml"/><Relationship Id="rId4" Type="http://schemas.openxmlformats.org/officeDocument/2006/relationships/video" Target="../media/media6.mp4"/><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1drv.ms/w/c/a11377b8a2f79f63/EcA6IO4ZgUxCmBam10T0pjMBkpVoE9K586JPhSS10ldflQ?e=ab20Kr"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korteus.com/uber-uns/"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ideo" Target="https://www.youtube.com/embed/Xe1Z8La_nFA?start=170&amp;feature=oembed" TargetMode="External"/><Relationship Id="rId5" Type="http://schemas.openxmlformats.org/officeDocument/2006/relationships/image" Target="../media/image35.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comments" Target="../comments/comment1.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korteus.com/uber-un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hyperlink" Target="https://ausstellungspark.de/aktuelles/platzsanierun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korteus.com/uber-un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mailto:fabian.arnold@ausstellungspark.de"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20000" r="-7000" b="-13000"/>
          </a:stretch>
        </a:blipFill>
        <a:effectLst/>
      </p:bgPr>
    </p:bg>
    <p:spTree>
      <p:nvGrpSpPr>
        <p:cNvPr id="1" name=""/>
        <p:cNvGrpSpPr/>
        <p:nvPr/>
      </p:nvGrpSpPr>
      <p:grpSpPr>
        <a:xfrm>
          <a:off x="0" y="0"/>
          <a:ext cx="0" cy="0"/>
          <a:chOff x="0" y="0"/>
          <a:chExt cx="0" cy="0"/>
        </a:xfrm>
      </p:grpSpPr>
      <p:sp>
        <p:nvSpPr>
          <p:cNvPr id="168" name="PlaceHolder 1"/>
          <p:cNvSpPr>
            <a:spLocks noGrp="1"/>
          </p:cNvSpPr>
          <p:nvPr>
            <p:ph type="title"/>
          </p:nvPr>
        </p:nvSpPr>
        <p:spPr>
          <a:xfrm>
            <a:off x="838200" y="451381"/>
            <a:ext cx="10512552" cy="4066540"/>
          </a:xfrm>
          <a:prstGeom prst="rect">
            <a:avLst/>
          </a:prstGeom>
        </p:spPr>
        <p:txBody>
          <a:bodyPr vert="horz" lIns="91440" tIns="45720" rIns="91440" bIns="45720" rtlCol="0" anchor="b">
            <a:normAutofit/>
          </a:bodyPr>
          <a:lstStyle/>
          <a:p>
            <a:pPr indent="0"/>
            <a:r>
              <a:rPr lang="en-US" sz="6600" kern="1200" dirty="0" err="1">
                <a:solidFill>
                  <a:schemeClr val="tx1"/>
                </a:solidFill>
                <a:effectLst/>
                <a:latin typeface="+mj-lt"/>
                <a:ea typeface="+mj-ea"/>
                <a:cs typeface="+mj-cs"/>
              </a:rPr>
              <a:t>Informationsabend</a:t>
            </a:r>
            <a:br>
              <a:rPr lang="en-US" sz="6600" kern="1200" dirty="0">
                <a:solidFill>
                  <a:schemeClr val="tx1"/>
                </a:solidFill>
                <a:latin typeface="+mj-lt"/>
                <a:ea typeface="+mj-ea"/>
                <a:cs typeface="+mj-cs"/>
              </a:rPr>
            </a:br>
            <a:r>
              <a:rPr lang="en-US" sz="6600" kern="1200" dirty="0">
                <a:solidFill>
                  <a:schemeClr val="tx1"/>
                </a:solidFill>
                <a:effectLst/>
                <a:latin typeface="+mj-lt"/>
                <a:ea typeface="+mj-ea"/>
                <a:cs typeface="+mj-cs"/>
              </a:rPr>
              <a:t>Projekt </a:t>
            </a:r>
            <a:r>
              <a:rPr lang="en-US" sz="6600" kern="1200" dirty="0" err="1">
                <a:solidFill>
                  <a:schemeClr val="tx1"/>
                </a:solidFill>
                <a:effectLst/>
                <a:latin typeface="+mj-lt"/>
                <a:ea typeface="+mj-ea"/>
                <a:cs typeface="+mj-cs"/>
              </a:rPr>
              <a:t>Platzsanierung</a:t>
            </a:r>
            <a:br>
              <a:rPr lang="en-US" sz="6600" kern="1200" dirty="0">
                <a:solidFill>
                  <a:schemeClr val="tx1"/>
                </a:solidFill>
                <a:effectLst/>
                <a:latin typeface="+mj-lt"/>
                <a:ea typeface="+mj-ea"/>
                <a:cs typeface="+mj-cs"/>
              </a:rPr>
            </a:br>
            <a:br>
              <a:rPr lang="en-US" sz="6600" kern="1200" dirty="0">
                <a:solidFill>
                  <a:schemeClr val="tx1"/>
                </a:solidFill>
                <a:effectLst/>
                <a:latin typeface="+mj-lt"/>
                <a:ea typeface="+mj-ea"/>
                <a:cs typeface="+mj-cs"/>
              </a:rPr>
            </a:br>
            <a:r>
              <a:rPr lang="en-US" sz="6600" kern="1200" dirty="0">
                <a:solidFill>
                  <a:schemeClr val="tx1"/>
                </a:solidFill>
                <a:effectLst/>
                <a:latin typeface="+mj-lt"/>
                <a:ea typeface="+mj-ea"/>
                <a:cs typeface="+mj-cs"/>
              </a:rPr>
              <a:t>MTC </a:t>
            </a:r>
            <a:r>
              <a:rPr lang="en-US" sz="6600" kern="1200" dirty="0" err="1">
                <a:solidFill>
                  <a:schemeClr val="tx1"/>
                </a:solidFill>
                <a:effectLst/>
                <a:latin typeface="+mj-lt"/>
                <a:ea typeface="+mj-ea"/>
                <a:cs typeface="+mj-cs"/>
              </a:rPr>
              <a:t>Ausstellungspark</a:t>
            </a:r>
            <a:r>
              <a:rPr lang="en-US" sz="6600" kern="1200" dirty="0">
                <a:solidFill>
                  <a:schemeClr val="tx1"/>
                </a:solidFill>
                <a:effectLst/>
                <a:latin typeface="+mj-lt"/>
                <a:ea typeface="+mj-ea"/>
                <a:cs typeface="+mj-cs"/>
              </a:rPr>
              <a:t> </a:t>
            </a:r>
            <a:r>
              <a:rPr lang="en-US" sz="6600" kern="1200" dirty="0" err="1">
                <a:solidFill>
                  <a:schemeClr val="tx1"/>
                </a:solidFill>
                <a:effectLst/>
                <a:latin typeface="+mj-lt"/>
                <a:ea typeface="+mj-ea"/>
                <a:cs typeface="+mj-cs"/>
              </a:rPr>
              <a:t>e.V.</a:t>
            </a:r>
            <a:endParaRPr lang="en-US" sz="6600" b="0" strike="noStrike" kern="1200" spc="-1" dirty="0">
              <a:solidFill>
                <a:schemeClr val="tx1"/>
              </a:solidFill>
              <a:latin typeface="+mj-lt"/>
              <a:ea typeface="+mj-ea"/>
              <a:cs typeface="+mj-cs"/>
            </a:endParaRPr>
          </a:p>
        </p:txBody>
      </p:sp>
      <p:sp>
        <p:nvSpPr>
          <p:cNvPr id="3" name="PlaceHolder 2"/>
          <p:cNvSpPr>
            <a:spLocks noGrp="1"/>
          </p:cNvSpPr>
          <p:nvPr>
            <p:ph type="ftr" idx="11"/>
          </p:nvPr>
        </p:nvSpPr>
        <p:spPr>
          <a:xfrm>
            <a:off x="2540000" y="6350000"/>
            <a:ext cx="7112000" cy="365125"/>
          </a:xfrm>
        </p:spPr>
        <p:txBody>
          <a:bodyPr vert="horz" lIns="91440" tIns="45720" rIns="91440" bIns="45720" rtlCol="0" anchor="ctr">
            <a:normAutofit/>
          </a:bodyPr>
          <a:lstStyle/>
          <a:p>
            <a:pPr>
              <a:spcAft>
                <a:spcPts val="600"/>
              </a:spcAft>
            </a:pPr>
            <a:r>
              <a:rPr lang="en-US" dirty="0" err="1">
                <a:solidFill>
                  <a:schemeClr val="tx1"/>
                </a:solidFill>
              </a:rPr>
              <a:t>Informationsabend</a:t>
            </a:r>
            <a:r>
              <a:rPr lang="en-US" dirty="0">
                <a:solidFill>
                  <a:schemeClr val="tx1"/>
                </a:solidFill>
              </a:rPr>
              <a:t> Projekt </a:t>
            </a:r>
            <a:r>
              <a:rPr lang="en-US" dirty="0" err="1">
                <a:solidFill>
                  <a:schemeClr val="tx1"/>
                </a:solidFill>
              </a:rPr>
              <a:t>Platzsanierung</a:t>
            </a:r>
            <a:endParaRPr lang="en-US" kern="1200" dirty="0">
              <a:solidFill>
                <a:schemeClr val="tx1">
                  <a:tint val="75000"/>
                </a:schemeClr>
              </a:solidFill>
              <a:latin typeface="+mn-lt"/>
              <a:ea typeface="+mn-ea"/>
              <a:cs typeface="+mn-cs"/>
            </a:endParaRPr>
          </a:p>
        </p:txBody>
      </p:sp>
      <p:sp>
        <p:nvSpPr>
          <p:cNvPr id="4" name="PlaceHolder 3"/>
          <p:cNvSpPr>
            <a:spLocks noGrp="1"/>
          </p:cNvSpPr>
          <p:nvPr>
            <p:ph type="sldNum" idx="12"/>
          </p:nvPr>
        </p:nvSpPr>
        <p:spPr/>
        <p:txBody>
          <a:bodyPr vert="horz" lIns="91440" tIns="45720" rIns="91440" bIns="45720" rtlCol="0" anchor="ctr">
            <a:normAutofit/>
          </a:bodyPr>
          <a:lstStyle/>
          <a:p>
            <a:pPr>
              <a:spcAft>
                <a:spcPts val="600"/>
              </a:spcAft>
            </a:pPr>
            <a:fld id="{8E80F936-1951-4B6B-999B-41F00839CC49}" type="slidenum">
              <a:rPr lang="en-US">
                <a:solidFill>
                  <a:schemeClr val="tx1">
                    <a:tint val="75000"/>
                  </a:schemeClr>
                </a:solidFill>
                <a:latin typeface="+mn-lt"/>
              </a:rPr>
              <a:pPr>
                <a:spcAft>
                  <a:spcPts val="600"/>
                </a:spcAft>
              </a:pPr>
              <a:t>1</a:t>
            </a:fld>
            <a:endParaRPr lang="en-US">
              <a:solidFill>
                <a:schemeClr val="tx1">
                  <a:tint val="75000"/>
                </a:schemeClr>
              </a:solidFill>
              <a:latin typeface="+mn-lt"/>
            </a:endParaRPr>
          </a:p>
        </p:txBody>
      </p:sp>
      <p:sp>
        <p:nvSpPr>
          <p:cNvPr id="5" name="PlaceHolder 4"/>
          <p:cNvSpPr>
            <a:spLocks noGrp="1"/>
          </p:cNvSpPr>
          <p:nvPr>
            <p:ph type="dt" idx="10"/>
          </p:nvPr>
        </p:nvSpPr>
        <p:spPr/>
        <p:txBody>
          <a:bodyPr vert="horz" lIns="91440" tIns="45720" rIns="91440" bIns="45720" rtlCol="0" anchor="ctr">
            <a:normAutofit/>
          </a:bodyPr>
          <a:lstStyle/>
          <a:p>
            <a:pPr>
              <a:spcAft>
                <a:spcPts val="600"/>
              </a:spcAft>
            </a:pPr>
            <a:fld id="{5A47188F-8F88-4952-926A-609CE2FB2C6C}" type="datetime1">
              <a:rPr lang="en-US">
                <a:solidFill>
                  <a:schemeClr val="tx1">
                    <a:tint val="75000"/>
                  </a:schemeClr>
                </a:solidFill>
                <a:latin typeface="+mn-lt"/>
              </a:rPr>
              <a:pPr>
                <a:spcAft>
                  <a:spcPts val="600"/>
                </a:spcAft>
              </a:pPr>
              <a:t>9/24/2025</a:t>
            </a:fld>
            <a:endParaRPr lang="en-US">
              <a:solidFill>
                <a:schemeClr val="tx1">
                  <a:tint val="7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A0DC6CA-BD8A-330E-AA7F-A0C6E2A01849}"/>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798754A0-6EBE-7746-2C03-945314292949}"/>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10</a:t>
            </a:fld>
            <a:endParaRPr lang="en-US" dirty="0"/>
          </a:p>
        </p:txBody>
      </p:sp>
      <p:sp>
        <p:nvSpPr>
          <p:cNvPr id="9" name="PlaceHolder 8">
            <a:extLst>
              <a:ext uri="{FF2B5EF4-FFF2-40B4-BE49-F238E27FC236}">
                <a16:creationId xmlns:a16="http://schemas.microsoft.com/office/drawing/2014/main" id="{BE276475-5124-D3CA-EA73-71D4C1C3519E}"/>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3FFA3E66-A980-D5B6-69EE-A55E55C55BF8}"/>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88975B33-F6E0-77BD-8546-D4299ACE43C8}"/>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E99B7290-3695-9C96-C033-67BF8CC02020}"/>
              </a:ext>
            </a:extLst>
          </p:cNvPr>
          <p:cNvGrpSpPr/>
          <p:nvPr/>
        </p:nvGrpSpPr>
        <p:grpSpPr>
          <a:xfrm>
            <a:off x="756770" y="1200919"/>
            <a:ext cx="7974603" cy="2491638"/>
            <a:chOff x="838200" y="1643530"/>
            <a:chExt cx="6698133" cy="1978211"/>
          </a:xfrm>
          <a:solidFill>
            <a:srgbClr val="E97132">
              <a:alpha val="37000"/>
            </a:srgbClr>
          </a:solidFill>
        </p:grpSpPr>
        <p:grpSp>
          <p:nvGrpSpPr>
            <p:cNvPr id="10" name="Gruppieren 9">
              <a:extLst>
                <a:ext uri="{FF2B5EF4-FFF2-40B4-BE49-F238E27FC236}">
                  <a16:creationId xmlns:a16="http://schemas.microsoft.com/office/drawing/2014/main" id="{E7E57577-34A8-8D67-FED7-2E1FFEE0467F}"/>
                </a:ext>
              </a:extLst>
            </p:cNvPr>
            <p:cNvGrpSpPr/>
            <p:nvPr/>
          </p:nvGrpSpPr>
          <p:grpSpPr>
            <a:xfrm>
              <a:off x="838200" y="1643530"/>
              <a:ext cx="4427072" cy="1978211"/>
              <a:chOff x="838200" y="1643530"/>
              <a:chExt cx="4427072" cy="1978211"/>
            </a:xfrm>
            <a:grpFill/>
          </p:grpSpPr>
          <p:sp>
            <p:nvSpPr>
              <p:cNvPr id="2" name="Rechteck: abgerundete Ecken 1">
                <a:extLst>
                  <a:ext uri="{FF2B5EF4-FFF2-40B4-BE49-F238E27FC236}">
                    <a16:creationId xmlns:a16="http://schemas.microsoft.com/office/drawing/2014/main" id="{53AB2BA3-27EA-B980-6034-72EB86DDEA58}"/>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D072095D-1DC0-E176-0E26-09B0E04485E1}"/>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Rechteck: abgerundete Ecken 14">
              <a:extLst>
                <a:ext uri="{FF2B5EF4-FFF2-40B4-BE49-F238E27FC236}">
                  <a16:creationId xmlns:a16="http://schemas.microsoft.com/office/drawing/2014/main" id="{3F18DF93-5033-3392-1477-237B47A6A904}"/>
                </a:ext>
              </a:extLst>
            </p:cNvPr>
            <p:cNvSpPr/>
            <p:nvPr/>
          </p:nvSpPr>
          <p:spPr>
            <a:xfrm>
              <a:off x="5380320" y="1643530"/>
              <a:ext cx="2156013"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2" name="Grafik 21" descr="Ein Bild, das Text, Handschrift, Schrift enthält.&#10;&#10;KI-generierte Inhalte können fehlerhaft sein.">
            <a:extLst>
              <a:ext uri="{FF2B5EF4-FFF2-40B4-BE49-F238E27FC236}">
                <a16:creationId xmlns:a16="http://schemas.microsoft.com/office/drawing/2014/main" id="{894FC264-8BB0-51C0-39C2-27B773393CB5}"/>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8A2E302D-830F-B5EC-A633-953F05781BD0}"/>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8656C3BF-7422-0133-919F-D619A0F2EF83}"/>
              </a:ext>
            </a:extLst>
          </p:cNvPr>
          <p:cNvPicPr>
            <a:picLocks noChangeAspect="1"/>
          </p:cNvPicPr>
          <p:nvPr/>
        </p:nvPicPr>
        <p:blipFill>
          <a:blip r:embed="rId5"/>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666C7309-DD1E-0CEE-588C-DA97494111A2}"/>
              </a:ext>
            </a:extLst>
          </p:cNvPr>
          <p:cNvSpPr txBox="1"/>
          <p:nvPr/>
        </p:nvSpPr>
        <p:spPr>
          <a:xfrm>
            <a:off x="6433568" y="1562638"/>
            <a:ext cx="2032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Wasser verdunstet langsam aus der oberen Schicht</a:t>
            </a:r>
          </a:p>
        </p:txBody>
      </p:sp>
    </p:spTree>
    <p:extLst>
      <p:ext uri="{BB962C8B-B14F-4D97-AF65-F5344CB8AC3E}">
        <p14:creationId xmlns:p14="http://schemas.microsoft.com/office/powerpoint/2010/main" val="75852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0499283-9BA8-CCA8-2F8B-5E82C2FDE7A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9C348610-CE89-89DD-47F7-782AA80624C1}"/>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11</a:t>
            </a:fld>
            <a:endParaRPr lang="en-US" dirty="0"/>
          </a:p>
        </p:txBody>
      </p:sp>
      <p:sp>
        <p:nvSpPr>
          <p:cNvPr id="9" name="PlaceHolder 8">
            <a:extLst>
              <a:ext uri="{FF2B5EF4-FFF2-40B4-BE49-F238E27FC236}">
                <a16:creationId xmlns:a16="http://schemas.microsoft.com/office/drawing/2014/main" id="{6AAC4639-4572-C5E4-515D-93B46523CD41}"/>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DBC369F8-97FE-A6AE-78B6-A157B170D51F}"/>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6C52F0E8-EF1A-25DE-A44C-BBD0D5DCC66D}"/>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85495E4F-056C-5835-46D0-4779C0502FE4}"/>
              </a:ext>
            </a:extLst>
          </p:cNvPr>
          <p:cNvGrpSpPr/>
          <p:nvPr/>
        </p:nvGrpSpPr>
        <p:grpSpPr>
          <a:xfrm>
            <a:off x="756770" y="1200919"/>
            <a:ext cx="10678460" cy="2491638"/>
            <a:chOff x="838200" y="1643530"/>
            <a:chExt cx="8969192" cy="1978211"/>
          </a:xfrm>
          <a:solidFill>
            <a:srgbClr val="E97132">
              <a:alpha val="37000"/>
            </a:srgbClr>
          </a:solidFill>
        </p:grpSpPr>
        <p:grpSp>
          <p:nvGrpSpPr>
            <p:cNvPr id="10" name="Gruppieren 9">
              <a:extLst>
                <a:ext uri="{FF2B5EF4-FFF2-40B4-BE49-F238E27FC236}">
                  <a16:creationId xmlns:a16="http://schemas.microsoft.com/office/drawing/2014/main" id="{02E1995B-473C-08F4-C05A-FAB46E96F370}"/>
                </a:ext>
              </a:extLst>
            </p:cNvPr>
            <p:cNvGrpSpPr/>
            <p:nvPr/>
          </p:nvGrpSpPr>
          <p:grpSpPr>
            <a:xfrm>
              <a:off x="838200" y="1643530"/>
              <a:ext cx="4427072" cy="1978211"/>
              <a:chOff x="838200" y="1643530"/>
              <a:chExt cx="4427072" cy="1978211"/>
            </a:xfrm>
            <a:grpFill/>
          </p:grpSpPr>
          <p:sp>
            <p:nvSpPr>
              <p:cNvPr id="2" name="Rechteck: abgerundete Ecken 1">
                <a:extLst>
                  <a:ext uri="{FF2B5EF4-FFF2-40B4-BE49-F238E27FC236}">
                    <a16:creationId xmlns:a16="http://schemas.microsoft.com/office/drawing/2014/main" id="{6252B6EB-CB1B-E871-AA3E-21A53E2BADA0}"/>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F2F8E0DF-9485-3085-8598-EAC4590E4A85}"/>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880D4E26-A98B-142D-6A71-8808568F561D}"/>
                </a:ext>
              </a:extLst>
            </p:cNvPr>
            <p:cNvGrpSpPr/>
            <p:nvPr/>
          </p:nvGrpSpPr>
          <p:grpSpPr>
            <a:xfrm>
              <a:off x="5380320" y="1643530"/>
              <a:ext cx="4427072" cy="1978211"/>
              <a:chOff x="838200" y="1643530"/>
              <a:chExt cx="4427072" cy="1978211"/>
            </a:xfrm>
            <a:grpFill/>
          </p:grpSpPr>
          <p:sp>
            <p:nvSpPr>
              <p:cNvPr id="15" name="Rechteck: abgerundete Ecken 14">
                <a:extLst>
                  <a:ext uri="{FF2B5EF4-FFF2-40B4-BE49-F238E27FC236}">
                    <a16:creationId xmlns:a16="http://schemas.microsoft.com/office/drawing/2014/main" id="{13B83292-5E24-30C8-6B83-0C190D116E2E}"/>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990191B1-117B-BC3D-186B-B26E746E3508}"/>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0492FAD7-96B0-09F7-D895-7725B1A02159}"/>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4C57B4B7-0033-5BFC-842A-EDB7BD3A3B12}"/>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2B157EAB-60C3-D7B0-01B3-CA51E6306E75}"/>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6038C950-ABD1-391A-E977-7A6BC303CAB5}"/>
              </a:ext>
            </a:extLst>
          </p:cNvPr>
          <p:cNvPicPr>
            <a:picLocks noChangeAspect="1"/>
          </p:cNvPicPr>
          <p:nvPr/>
        </p:nvPicPr>
        <p:blipFill>
          <a:blip r:embed="rId6"/>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95AD8AD8-DD52-099C-E2E0-ED4AE0133371}"/>
              </a:ext>
            </a:extLst>
          </p:cNvPr>
          <p:cNvSpPr txBox="1"/>
          <p:nvPr/>
        </p:nvSpPr>
        <p:spPr>
          <a:xfrm>
            <a:off x="9007115" y="1433242"/>
            <a:ext cx="233392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Wasser verdunstet langsamer, Sättigung in der Halle erreicht =&gt; Hohe Feuchtigkeit, kein Austausch innerhalb der Schichten</a:t>
            </a:r>
          </a:p>
        </p:txBody>
      </p:sp>
    </p:spTree>
    <p:extLst>
      <p:ext uri="{BB962C8B-B14F-4D97-AF65-F5344CB8AC3E}">
        <p14:creationId xmlns:p14="http://schemas.microsoft.com/office/powerpoint/2010/main" val="3380165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A65CDA0-18A8-6C8F-57D9-54C729B4E1C5}"/>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13DF8647-62CB-9886-9645-334CEF8F8DC2}"/>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12</a:t>
            </a:fld>
            <a:endParaRPr lang="en-US" dirty="0"/>
          </a:p>
        </p:txBody>
      </p:sp>
      <p:sp>
        <p:nvSpPr>
          <p:cNvPr id="9" name="PlaceHolder 8">
            <a:extLst>
              <a:ext uri="{FF2B5EF4-FFF2-40B4-BE49-F238E27FC236}">
                <a16:creationId xmlns:a16="http://schemas.microsoft.com/office/drawing/2014/main" id="{87C00503-0711-32DE-18F8-A8963629FF84}"/>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59D0083A-3531-608C-DAE7-313F5FDCE2EB}"/>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A7700F36-28E4-4B10-9EEF-A36B24F34133}"/>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95C63558-2D6B-262C-6383-35A287639C46}"/>
              </a:ext>
            </a:extLst>
          </p:cNvPr>
          <p:cNvGrpSpPr/>
          <p:nvPr/>
        </p:nvGrpSpPr>
        <p:grpSpPr>
          <a:xfrm>
            <a:off x="756770" y="1200919"/>
            <a:ext cx="10678460" cy="5062318"/>
            <a:chOff x="838200" y="1643530"/>
            <a:chExt cx="8969192" cy="4019176"/>
          </a:xfrm>
          <a:solidFill>
            <a:srgbClr val="E97132">
              <a:alpha val="37000"/>
            </a:srgbClr>
          </a:solidFill>
        </p:grpSpPr>
        <p:grpSp>
          <p:nvGrpSpPr>
            <p:cNvPr id="10" name="Gruppieren 9">
              <a:extLst>
                <a:ext uri="{FF2B5EF4-FFF2-40B4-BE49-F238E27FC236}">
                  <a16:creationId xmlns:a16="http://schemas.microsoft.com/office/drawing/2014/main" id="{A5051C4B-DFC7-AABB-6A78-D0B8FB0B7B36}"/>
                </a:ext>
              </a:extLst>
            </p:cNvPr>
            <p:cNvGrpSpPr/>
            <p:nvPr/>
          </p:nvGrpSpPr>
          <p:grpSpPr>
            <a:xfrm>
              <a:off x="838200" y="1643530"/>
              <a:ext cx="4427072" cy="4019176"/>
              <a:chOff x="838200" y="1643530"/>
              <a:chExt cx="4427072" cy="4019176"/>
            </a:xfrm>
            <a:grpFill/>
          </p:grpSpPr>
          <p:sp>
            <p:nvSpPr>
              <p:cNvPr id="2" name="Rechteck: abgerundete Ecken 1">
                <a:extLst>
                  <a:ext uri="{FF2B5EF4-FFF2-40B4-BE49-F238E27FC236}">
                    <a16:creationId xmlns:a16="http://schemas.microsoft.com/office/drawing/2014/main" id="{040EE2DF-EB57-9960-5798-D871EC7B4F57}"/>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268AB144-B7E3-A20B-F643-68C5E45ECA12}"/>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45FE0EEC-6264-5289-33B1-2CCFEF6EA868}"/>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BE1073ED-8AF7-222F-8563-08E0BE8CF6C1}"/>
                </a:ext>
              </a:extLst>
            </p:cNvPr>
            <p:cNvGrpSpPr/>
            <p:nvPr/>
          </p:nvGrpSpPr>
          <p:grpSpPr>
            <a:xfrm>
              <a:off x="5380320" y="1643530"/>
              <a:ext cx="4427072" cy="1978211"/>
              <a:chOff x="838200" y="1643530"/>
              <a:chExt cx="4427072" cy="1978211"/>
            </a:xfrm>
            <a:grpFill/>
          </p:grpSpPr>
          <p:sp>
            <p:nvSpPr>
              <p:cNvPr id="15" name="Rechteck: abgerundete Ecken 14">
                <a:extLst>
                  <a:ext uri="{FF2B5EF4-FFF2-40B4-BE49-F238E27FC236}">
                    <a16:creationId xmlns:a16="http://schemas.microsoft.com/office/drawing/2014/main" id="{335FCC3B-D32C-4EBC-64A4-F8DEC5870598}"/>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BB7AB9E1-AC3E-4975-83A9-77F7BC810ACC}"/>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4A07C139-AA3F-F2AF-7236-672D112B57CB}"/>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8F31C1AD-FCE4-F95A-5222-ABB16D6D111B}"/>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AC87AFB7-14BD-A1A2-A23C-C5D657659177}"/>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Grafik 24" descr="Ein Bild, das Kinderkunst, Entwurf, Reihe, Zeichnung enthält.&#10;&#10;KI-generierte Inhalte können fehlerhaft sein.">
            <a:extLst>
              <a:ext uri="{FF2B5EF4-FFF2-40B4-BE49-F238E27FC236}">
                <a16:creationId xmlns:a16="http://schemas.microsoft.com/office/drawing/2014/main" id="{5C7E13E5-E8EC-7D3B-EF9C-16BA9D0CA81E}"/>
              </a:ext>
            </a:extLst>
          </p:cNvPr>
          <p:cNvPicPr>
            <a:picLocks noChangeAspect="1"/>
          </p:cNvPicPr>
          <p:nvPr/>
        </p:nvPicPr>
        <p:blipFill>
          <a:blip r:embed="rId6"/>
          <a:stretch>
            <a:fillRect/>
          </a:stretch>
        </p:blipFill>
        <p:spPr>
          <a:xfrm>
            <a:off x="9170038" y="1415323"/>
            <a:ext cx="1963498" cy="20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78033A1D-D976-E4A7-656F-EB8F2B92E6D9}"/>
              </a:ext>
            </a:extLst>
          </p:cNvPr>
          <p:cNvPicPr>
            <a:picLocks noChangeAspect="1"/>
          </p:cNvPicPr>
          <p:nvPr/>
        </p:nvPicPr>
        <p:blipFill>
          <a:blip r:embed="rId7"/>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B56F4423-0C4E-64CC-86FB-846145BEFD31}"/>
              </a:ext>
            </a:extLst>
          </p:cNvPr>
          <p:cNvSpPr txBox="1"/>
          <p:nvPr/>
        </p:nvSpPr>
        <p:spPr>
          <a:xfrm>
            <a:off x="869530" y="4006789"/>
            <a:ext cx="233392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Verdichtung nimmt zu, obere Schicht bereits ausgetrocknet, liegt lose auf</a:t>
            </a:r>
          </a:p>
        </p:txBody>
      </p:sp>
    </p:spTree>
    <p:extLst>
      <p:ext uri="{BB962C8B-B14F-4D97-AF65-F5344CB8AC3E}">
        <p14:creationId xmlns:p14="http://schemas.microsoft.com/office/powerpoint/2010/main" val="46023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9CCAC6A-5472-5BFD-3BB6-855A2BFF1B71}"/>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9FFD9DCC-DC75-BF27-5FE2-DFFC69327910}"/>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13</a:t>
            </a:fld>
            <a:endParaRPr lang="en-US" dirty="0"/>
          </a:p>
        </p:txBody>
      </p:sp>
      <p:sp>
        <p:nvSpPr>
          <p:cNvPr id="9" name="PlaceHolder 8">
            <a:extLst>
              <a:ext uri="{FF2B5EF4-FFF2-40B4-BE49-F238E27FC236}">
                <a16:creationId xmlns:a16="http://schemas.microsoft.com/office/drawing/2014/main" id="{9DA3F36B-46A6-F7A2-FF62-955DD438D07C}"/>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9DEA5377-24A2-56C1-9BB2-E215D730BD6A}"/>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A1603520-AE51-D9AD-16E3-3AA823E786F7}"/>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AA8F7E98-814D-990D-2325-E52FF3034D3A}"/>
              </a:ext>
            </a:extLst>
          </p:cNvPr>
          <p:cNvGrpSpPr/>
          <p:nvPr/>
        </p:nvGrpSpPr>
        <p:grpSpPr>
          <a:xfrm>
            <a:off x="756770" y="1200919"/>
            <a:ext cx="10678460" cy="5070079"/>
            <a:chOff x="838200" y="1643530"/>
            <a:chExt cx="8969192" cy="4025338"/>
          </a:xfrm>
          <a:solidFill>
            <a:srgbClr val="E97132">
              <a:alpha val="37000"/>
            </a:srgbClr>
          </a:solidFill>
        </p:grpSpPr>
        <p:grpSp>
          <p:nvGrpSpPr>
            <p:cNvPr id="10" name="Gruppieren 9">
              <a:extLst>
                <a:ext uri="{FF2B5EF4-FFF2-40B4-BE49-F238E27FC236}">
                  <a16:creationId xmlns:a16="http://schemas.microsoft.com/office/drawing/2014/main" id="{863F9287-03E4-48C5-C9E2-ECC5731A8456}"/>
                </a:ext>
              </a:extLst>
            </p:cNvPr>
            <p:cNvGrpSpPr/>
            <p:nvPr/>
          </p:nvGrpSpPr>
          <p:grpSpPr>
            <a:xfrm>
              <a:off x="838200" y="1643530"/>
              <a:ext cx="4427072" cy="4025338"/>
              <a:chOff x="838200" y="1643530"/>
              <a:chExt cx="4427072" cy="4025338"/>
            </a:xfrm>
            <a:grpFill/>
          </p:grpSpPr>
          <p:sp>
            <p:nvSpPr>
              <p:cNvPr id="2" name="Rechteck: abgerundete Ecken 1">
                <a:extLst>
                  <a:ext uri="{FF2B5EF4-FFF2-40B4-BE49-F238E27FC236}">
                    <a16:creationId xmlns:a16="http://schemas.microsoft.com/office/drawing/2014/main" id="{958803F5-6CED-1164-5512-A1B3BA337751}"/>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3693119F-C659-6612-ECFC-F283E591517E}"/>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CE243657-548B-31E0-2E64-2878DE3F317D}"/>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D36602E9-66D9-E3AA-370F-EB0834B7A5AA}"/>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03928B54-FFB0-912F-AE2F-0E269C614D80}"/>
                </a:ext>
              </a:extLst>
            </p:cNvPr>
            <p:cNvGrpSpPr/>
            <p:nvPr/>
          </p:nvGrpSpPr>
          <p:grpSpPr>
            <a:xfrm>
              <a:off x="5380320" y="1643530"/>
              <a:ext cx="4427072" cy="1978211"/>
              <a:chOff x="838200" y="1643530"/>
              <a:chExt cx="4427072" cy="1978211"/>
            </a:xfrm>
            <a:grpFill/>
          </p:grpSpPr>
          <p:sp>
            <p:nvSpPr>
              <p:cNvPr id="15" name="Rechteck: abgerundete Ecken 14">
                <a:extLst>
                  <a:ext uri="{FF2B5EF4-FFF2-40B4-BE49-F238E27FC236}">
                    <a16:creationId xmlns:a16="http://schemas.microsoft.com/office/drawing/2014/main" id="{D8556A29-C515-C916-C6E0-38DC6E8FED82}"/>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75E70335-8182-3622-B76F-5D06DC671A80}"/>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5EE91753-2AF0-9622-B290-EA72B28758F6}"/>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6C007A69-D856-5CF0-0892-E3A25655C0D9}"/>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2F38FF66-F753-A276-3447-C99E0D32AB1A}"/>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Grafik 24" descr="Ein Bild, das Kinderkunst, Entwurf, Reihe, Zeichnung enthält.&#10;&#10;KI-generierte Inhalte können fehlerhaft sein.">
            <a:extLst>
              <a:ext uri="{FF2B5EF4-FFF2-40B4-BE49-F238E27FC236}">
                <a16:creationId xmlns:a16="http://schemas.microsoft.com/office/drawing/2014/main" id="{B8099A9D-23C7-BCC2-09AE-1A4C23A188AC}"/>
              </a:ext>
            </a:extLst>
          </p:cNvPr>
          <p:cNvPicPr>
            <a:picLocks noChangeAspect="1"/>
          </p:cNvPicPr>
          <p:nvPr/>
        </p:nvPicPr>
        <p:blipFill>
          <a:blip r:embed="rId6"/>
          <a:stretch>
            <a:fillRect/>
          </a:stretch>
        </p:blipFill>
        <p:spPr>
          <a:xfrm>
            <a:off x="9170038" y="1415323"/>
            <a:ext cx="1963498" cy="20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Grafik 25" descr="Ein Bild, das Kinderkunst, Entwurf, Reihe enthält.&#10;&#10;KI-generierte Inhalte können fehlerhaft sein.">
            <a:extLst>
              <a:ext uri="{FF2B5EF4-FFF2-40B4-BE49-F238E27FC236}">
                <a16:creationId xmlns:a16="http://schemas.microsoft.com/office/drawing/2014/main" id="{C1476C87-3F2E-5342-7C05-8CE31E5F69D5}"/>
              </a:ext>
            </a:extLst>
          </p:cNvPr>
          <p:cNvPicPr>
            <a:picLocks noChangeAspect="1"/>
          </p:cNvPicPr>
          <p:nvPr/>
        </p:nvPicPr>
        <p:blipFill>
          <a:blip r:embed="rId7"/>
          <a:stretch>
            <a:fillRect/>
          </a:stretch>
        </p:blipFill>
        <p:spPr>
          <a:xfrm>
            <a:off x="1040666" y="3970054"/>
            <a:ext cx="1999094" cy="209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967EA2F3-F023-433E-2026-3E46A8B3351B}"/>
              </a:ext>
            </a:extLst>
          </p:cNvPr>
          <p:cNvPicPr>
            <a:picLocks noChangeAspect="1"/>
          </p:cNvPicPr>
          <p:nvPr/>
        </p:nvPicPr>
        <p:blipFill>
          <a:blip r:embed="rId8"/>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D5791916-A7EA-212D-A431-2CA0E2307590}"/>
              </a:ext>
            </a:extLst>
          </p:cNvPr>
          <p:cNvSpPr txBox="1"/>
          <p:nvPr/>
        </p:nvSpPr>
        <p:spPr>
          <a:xfrm>
            <a:off x="3572473" y="3963657"/>
            <a:ext cx="233392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Obere Schicht wird uneben, weitere mechanische Einflüsse lösen Sand aus unterer Schicht, diese wird weiter verdichtet</a:t>
            </a:r>
          </a:p>
        </p:txBody>
      </p:sp>
    </p:spTree>
    <p:extLst>
      <p:ext uri="{BB962C8B-B14F-4D97-AF65-F5344CB8AC3E}">
        <p14:creationId xmlns:p14="http://schemas.microsoft.com/office/powerpoint/2010/main" val="119466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24A4EA6-5027-DAC0-33EA-F6383FF1E066}"/>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9AEB69F6-67FC-8CD2-E075-39AC828452C0}"/>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14</a:t>
            </a:fld>
            <a:endParaRPr lang="en-US" dirty="0"/>
          </a:p>
        </p:txBody>
      </p:sp>
      <p:sp>
        <p:nvSpPr>
          <p:cNvPr id="9" name="PlaceHolder 8">
            <a:extLst>
              <a:ext uri="{FF2B5EF4-FFF2-40B4-BE49-F238E27FC236}">
                <a16:creationId xmlns:a16="http://schemas.microsoft.com/office/drawing/2014/main" id="{0950D950-52F9-1625-0DD2-533A90D4A7FF}"/>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E05B8870-9F43-A194-3711-294BDD2D6064}"/>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335DE1A8-B49B-766A-843C-C99CD539E9E1}"/>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3C1939B5-D28A-6977-8EF6-4176791C543E}"/>
              </a:ext>
            </a:extLst>
          </p:cNvPr>
          <p:cNvGrpSpPr/>
          <p:nvPr/>
        </p:nvGrpSpPr>
        <p:grpSpPr>
          <a:xfrm>
            <a:off x="756770" y="1200919"/>
            <a:ext cx="10678460" cy="5070079"/>
            <a:chOff x="838200" y="1643530"/>
            <a:chExt cx="8969192" cy="4025338"/>
          </a:xfrm>
          <a:solidFill>
            <a:srgbClr val="E97132">
              <a:alpha val="37000"/>
            </a:srgbClr>
          </a:solidFill>
        </p:grpSpPr>
        <p:grpSp>
          <p:nvGrpSpPr>
            <p:cNvPr id="10" name="Gruppieren 9">
              <a:extLst>
                <a:ext uri="{FF2B5EF4-FFF2-40B4-BE49-F238E27FC236}">
                  <a16:creationId xmlns:a16="http://schemas.microsoft.com/office/drawing/2014/main" id="{652DFED5-078E-B8AD-F19A-5F1A287688AC}"/>
                </a:ext>
              </a:extLst>
            </p:cNvPr>
            <p:cNvGrpSpPr/>
            <p:nvPr/>
          </p:nvGrpSpPr>
          <p:grpSpPr>
            <a:xfrm>
              <a:off x="838200" y="1643530"/>
              <a:ext cx="4427072" cy="4025338"/>
              <a:chOff x="838200" y="1643530"/>
              <a:chExt cx="4427072" cy="4025338"/>
            </a:xfrm>
            <a:grpFill/>
          </p:grpSpPr>
          <p:sp>
            <p:nvSpPr>
              <p:cNvPr id="2" name="Rechteck: abgerundete Ecken 1">
                <a:extLst>
                  <a:ext uri="{FF2B5EF4-FFF2-40B4-BE49-F238E27FC236}">
                    <a16:creationId xmlns:a16="http://schemas.microsoft.com/office/drawing/2014/main" id="{4454CEEB-0B04-CD81-A894-32E7E3B6F11F}"/>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8B7E0A0C-E477-4DEE-D733-41312EF881E1}"/>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B4661265-5BC4-DC86-EEB2-7F6EE335BD73}"/>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9C22291D-E2A8-07C3-D2F1-53C647AE9BDB}"/>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F8A1D75E-0585-A243-A3F2-DB8E9ED7035B}"/>
                </a:ext>
              </a:extLst>
            </p:cNvPr>
            <p:cNvGrpSpPr/>
            <p:nvPr/>
          </p:nvGrpSpPr>
          <p:grpSpPr>
            <a:xfrm>
              <a:off x="5380320" y="1643530"/>
              <a:ext cx="4427072" cy="4019176"/>
              <a:chOff x="838200" y="1643530"/>
              <a:chExt cx="4427072" cy="4019176"/>
            </a:xfrm>
            <a:grpFill/>
          </p:grpSpPr>
          <p:sp>
            <p:nvSpPr>
              <p:cNvPr id="15" name="Rechteck: abgerundete Ecken 14">
                <a:extLst>
                  <a:ext uri="{FF2B5EF4-FFF2-40B4-BE49-F238E27FC236}">
                    <a16:creationId xmlns:a16="http://schemas.microsoft.com/office/drawing/2014/main" id="{B3D9D357-7ABD-AD6B-CA44-1E51D061189D}"/>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abgerundete Ecken 15">
                <a:extLst>
                  <a:ext uri="{FF2B5EF4-FFF2-40B4-BE49-F238E27FC236}">
                    <a16:creationId xmlns:a16="http://schemas.microsoft.com/office/drawing/2014/main" id="{F1A0844A-C103-D838-2363-51779A32B4FD}"/>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C10703DF-9C80-231F-4183-C083CE276BA6}"/>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A4894BD6-6B8E-F8A5-D5D5-BEB92A2F30AC}"/>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70675F9E-0051-D42A-528F-982A289FE120}"/>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62468E28-FACA-1633-3558-9A06B2A3417E}"/>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Grafik 24" descr="Ein Bild, das Kinderkunst, Entwurf, Reihe, Zeichnung enthält.&#10;&#10;KI-generierte Inhalte können fehlerhaft sein.">
            <a:extLst>
              <a:ext uri="{FF2B5EF4-FFF2-40B4-BE49-F238E27FC236}">
                <a16:creationId xmlns:a16="http://schemas.microsoft.com/office/drawing/2014/main" id="{489009FC-75DC-9E73-4773-B2F05FE181B3}"/>
              </a:ext>
            </a:extLst>
          </p:cNvPr>
          <p:cNvPicPr>
            <a:picLocks noChangeAspect="1"/>
          </p:cNvPicPr>
          <p:nvPr/>
        </p:nvPicPr>
        <p:blipFill>
          <a:blip r:embed="rId6"/>
          <a:stretch>
            <a:fillRect/>
          </a:stretch>
        </p:blipFill>
        <p:spPr>
          <a:xfrm>
            <a:off x="9170038" y="1415323"/>
            <a:ext cx="1963498" cy="20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Grafik 25" descr="Ein Bild, das Kinderkunst, Entwurf, Reihe enthält.&#10;&#10;KI-generierte Inhalte können fehlerhaft sein.">
            <a:extLst>
              <a:ext uri="{FF2B5EF4-FFF2-40B4-BE49-F238E27FC236}">
                <a16:creationId xmlns:a16="http://schemas.microsoft.com/office/drawing/2014/main" id="{5B41CBCB-EFF8-E43B-8ECB-EE0453747C45}"/>
              </a:ext>
            </a:extLst>
          </p:cNvPr>
          <p:cNvPicPr>
            <a:picLocks noChangeAspect="1"/>
          </p:cNvPicPr>
          <p:nvPr/>
        </p:nvPicPr>
        <p:blipFill>
          <a:blip r:embed="rId7"/>
          <a:stretch>
            <a:fillRect/>
          </a:stretch>
        </p:blipFill>
        <p:spPr>
          <a:xfrm>
            <a:off x="1040666" y="3970054"/>
            <a:ext cx="1999094" cy="209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Grafik 26" descr="Ein Bild, das Handschrift, Kinderkunst, Text enthält.&#10;&#10;KI-generierte Inhalte können fehlerhaft sein.">
            <a:extLst>
              <a:ext uri="{FF2B5EF4-FFF2-40B4-BE49-F238E27FC236}">
                <a16:creationId xmlns:a16="http://schemas.microsoft.com/office/drawing/2014/main" id="{6E02B78F-CEBA-595B-6470-CCAB11AAEC9F}"/>
              </a:ext>
            </a:extLst>
          </p:cNvPr>
          <p:cNvPicPr>
            <a:picLocks noChangeAspect="1"/>
          </p:cNvPicPr>
          <p:nvPr/>
        </p:nvPicPr>
        <p:blipFill>
          <a:blip r:embed="rId8"/>
          <a:stretch>
            <a:fillRect/>
          </a:stretch>
        </p:blipFill>
        <p:spPr>
          <a:xfrm>
            <a:off x="3726727" y="3964689"/>
            <a:ext cx="1999093" cy="2105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B608B679-BD3E-C0F3-7ED7-84B12DB68025}"/>
              </a:ext>
            </a:extLst>
          </p:cNvPr>
          <p:cNvPicPr>
            <a:picLocks noChangeAspect="1"/>
          </p:cNvPicPr>
          <p:nvPr/>
        </p:nvPicPr>
        <p:blipFill>
          <a:blip r:embed="rId9"/>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81F3CDCB-9267-3ECD-EC84-F675342451E7}"/>
              </a:ext>
            </a:extLst>
          </p:cNvPr>
          <p:cNvSpPr txBox="1"/>
          <p:nvPr/>
        </p:nvSpPr>
        <p:spPr>
          <a:xfrm>
            <a:off x="6275416" y="3963657"/>
            <a:ext cx="233392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Jetzt wird gewässert, obere Schicht bindet viel Wasser, Wasser kann aber nicht in darunterliegende Schicht eindringen</a:t>
            </a:r>
          </a:p>
        </p:txBody>
      </p:sp>
    </p:spTree>
    <p:extLst>
      <p:ext uri="{BB962C8B-B14F-4D97-AF65-F5344CB8AC3E}">
        <p14:creationId xmlns:p14="http://schemas.microsoft.com/office/powerpoint/2010/main" val="3548909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9C82031-D1AD-9746-D072-284098ABD978}"/>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7BAF51BF-1381-AFF8-9A1F-F86A4D879558}"/>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15</a:t>
            </a:fld>
            <a:endParaRPr lang="en-US" dirty="0"/>
          </a:p>
        </p:txBody>
      </p:sp>
      <p:sp>
        <p:nvSpPr>
          <p:cNvPr id="9" name="PlaceHolder 8">
            <a:extLst>
              <a:ext uri="{FF2B5EF4-FFF2-40B4-BE49-F238E27FC236}">
                <a16:creationId xmlns:a16="http://schemas.microsoft.com/office/drawing/2014/main" id="{A52923C0-890A-BF4C-AE4F-B59B3A1A951F}"/>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7D802D86-22A2-A176-164A-25AC94919BD2}"/>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F6B57E02-55DF-ACD1-96DF-477A9C7D7D12}"/>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01798DFB-53AB-A28F-1EFE-032019BA455F}"/>
              </a:ext>
            </a:extLst>
          </p:cNvPr>
          <p:cNvGrpSpPr/>
          <p:nvPr/>
        </p:nvGrpSpPr>
        <p:grpSpPr>
          <a:xfrm>
            <a:off x="756770" y="1200919"/>
            <a:ext cx="10678460" cy="5070079"/>
            <a:chOff x="838200" y="1643530"/>
            <a:chExt cx="8969192" cy="4025338"/>
          </a:xfrm>
          <a:solidFill>
            <a:srgbClr val="E97132">
              <a:alpha val="37000"/>
            </a:srgbClr>
          </a:solidFill>
        </p:grpSpPr>
        <p:grpSp>
          <p:nvGrpSpPr>
            <p:cNvPr id="10" name="Gruppieren 9">
              <a:extLst>
                <a:ext uri="{FF2B5EF4-FFF2-40B4-BE49-F238E27FC236}">
                  <a16:creationId xmlns:a16="http://schemas.microsoft.com/office/drawing/2014/main" id="{09CE7B15-B1F0-3E5E-3933-5F263E7FF46F}"/>
                </a:ext>
              </a:extLst>
            </p:cNvPr>
            <p:cNvGrpSpPr/>
            <p:nvPr/>
          </p:nvGrpSpPr>
          <p:grpSpPr>
            <a:xfrm>
              <a:off x="838200" y="1643530"/>
              <a:ext cx="4427072" cy="4025338"/>
              <a:chOff x="838200" y="1643530"/>
              <a:chExt cx="4427072" cy="4025338"/>
            </a:xfrm>
            <a:grpFill/>
          </p:grpSpPr>
          <p:sp>
            <p:nvSpPr>
              <p:cNvPr id="2" name="Rechteck: abgerundete Ecken 1">
                <a:extLst>
                  <a:ext uri="{FF2B5EF4-FFF2-40B4-BE49-F238E27FC236}">
                    <a16:creationId xmlns:a16="http://schemas.microsoft.com/office/drawing/2014/main" id="{EAACF763-BFDA-0ED1-9D36-FF392420AC56}"/>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6BE8C69D-1E99-7F76-316B-C17D6DA0A320}"/>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F7575F7A-8D40-9404-6CD3-AAB99DB34C88}"/>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681A85C9-6AA1-FEF0-F5FF-F6189F600259}"/>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F20E697C-5C89-EE8E-8AD6-D34D137F35AD}"/>
                </a:ext>
              </a:extLst>
            </p:cNvPr>
            <p:cNvGrpSpPr/>
            <p:nvPr/>
          </p:nvGrpSpPr>
          <p:grpSpPr>
            <a:xfrm>
              <a:off x="5380320" y="1643530"/>
              <a:ext cx="4427072" cy="4025338"/>
              <a:chOff x="838200" y="1643530"/>
              <a:chExt cx="4427072" cy="4025338"/>
            </a:xfrm>
            <a:grpFill/>
          </p:grpSpPr>
          <p:sp>
            <p:nvSpPr>
              <p:cNvPr id="15" name="Rechteck: abgerundete Ecken 14">
                <a:extLst>
                  <a:ext uri="{FF2B5EF4-FFF2-40B4-BE49-F238E27FC236}">
                    <a16:creationId xmlns:a16="http://schemas.microsoft.com/office/drawing/2014/main" id="{4A12AA4A-9976-D155-8BE5-F954E59DACD5}"/>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abgerundete Ecken 15">
                <a:extLst>
                  <a:ext uri="{FF2B5EF4-FFF2-40B4-BE49-F238E27FC236}">
                    <a16:creationId xmlns:a16="http://schemas.microsoft.com/office/drawing/2014/main" id="{605FC387-9354-7C1A-B50D-2748A10006BA}"/>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B854BD4C-CC71-2DB2-B024-D9D776264AF9}"/>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abgerundete Ecken 19">
                <a:extLst>
                  <a:ext uri="{FF2B5EF4-FFF2-40B4-BE49-F238E27FC236}">
                    <a16:creationId xmlns:a16="http://schemas.microsoft.com/office/drawing/2014/main" id="{5C8D5F91-4C30-E973-0128-12EC9694D88F}"/>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44A4F94C-6374-9E8D-95EA-3BF048028097}"/>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B3E8D612-7B4B-3587-7866-90A6F9E700A4}"/>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A6E2152E-9546-A35B-6D0D-53E20E67F8ED}"/>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Grafik 24" descr="Ein Bild, das Kinderkunst, Entwurf, Reihe, Zeichnung enthält.&#10;&#10;KI-generierte Inhalte können fehlerhaft sein.">
            <a:extLst>
              <a:ext uri="{FF2B5EF4-FFF2-40B4-BE49-F238E27FC236}">
                <a16:creationId xmlns:a16="http://schemas.microsoft.com/office/drawing/2014/main" id="{06AA37C1-C80B-FF1C-8847-1C01FE574BAD}"/>
              </a:ext>
            </a:extLst>
          </p:cNvPr>
          <p:cNvPicPr>
            <a:picLocks noChangeAspect="1"/>
          </p:cNvPicPr>
          <p:nvPr/>
        </p:nvPicPr>
        <p:blipFill>
          <a:blip r:embed="rId6"/>
          <a:stretch>
            <a:fillRect/>
          </a:stretch>
        </p:blipFill>
        <p:spPr>
          <a:xfrm>
            <a:off x="9170038" y="1415323"/>
            <a:ext cx="1963498" cy="20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Grafik 25" descr="Ein Bild, das Kinderkunst, Entwurf, Reihe enthält.&#10;&#10;KI-generierte Inhalte können fehlerhaft sein.">
            <a:extLst>
              <a:ext uri="{FF2B5EF4-FFF2-40B4-BE49-F238E27FC236}">
                <a16:creationId xmlns:a16="http://schemas.microsoft.com/office/drawing/2014/main" id="{DA567C78-D39E-4531-C64D-5999F1123B7A}"/>
              </a:ext>
            </a:extLst>
          </p:cNvPr>
          <p:cNvPicPr>
            <a:picLocks noChangeAspect="1"/>
          </p:cNvPicPr>
          <p:nvPr/>
        </p:nvPicPr>
        <p:blipFill>
          <a:blip r:embed="rId7"/>
          <a:stretch>
            <a:fillRect/>
          </a:stretch>
        </p:blipFill>
        <p:spPr>
          <a:xfrm>
            <a:off x="1040666" y="3970054"/>
            <a:ext cx="1999094" cy="209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Grafik 26" descr="Ein Bild, das Handschrift, Kinderkunst, Text enthält.&#10;&#10;KI-generierte Inhalte können fehlerhaft sein.">
            <a:extLst>
              <a:ext uri="{FF2B5EF4-FFF2-40B4-BE49-F238E27FC236}">
                <a16:creationId xmlns:a16="http://schemas.microsoft.com/office/drawing/2014/main" id="{49EF7BE1-7F61-78FE-5B73-3C44E4C03FFA}"/>
              </a:ext>
            </a:extLst>
          </p:cNvPr>
          <p:cNvPicPr>
            <a:picLocks noChangeAspect="1"/>
          </p:cNvPicPr>
          <p:nvPr/>
        </p:nvPicPr>
        <p:blipFill>
          <a:blip r:embed="rId8"/>
          <a:stretch>
            <a:fillRect/>
          </a:stretch>
        </p:blipFill>
        <p:spPr>
          <a:xfrm>
            <a:off x="3726727" y="3964689"/>
            <a:ext cx="1999093" cy="2105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Grafik 27" descr="Ein Bild, das Entwurf, Zeichnung, Skifahren enthält.&#10;&#10;KI-generierte Inhalte können fehlerhaft sein.">
            <a:extLst>
              <a:ext uri="{FF2B5EF4-FFF2-40B4-BE49-F238E27FC236}">
                <a16:creationId xmlns:a16="http://schemas.microsoft.com/office/drawing/2014/main" id="{9451A2C9-2ED9-2649-6C70-D493B9144B1F}"/>
              </a:ext>
            </a:extLst>
          </p:cNvPr>
          <p:cNvPicPr>
            <a:picLocks noChangeAspect="1"/>
          </p:cNvPicPr>
          <p:nvPr/>
        </p:nvPicPr>
        <p:blipFill>
          <a:blip r:embed="rId9"/>
          <a:stretch>
            <a:fillRect/>
          </a:stretch>
        </p:blipFill>
        <p:spPr>
          <a:xfrm>
            <a:off x="6448382" y="3964689"/>
            <a:ext cx="1999093" cy="2105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E04F9233-AB17-404C-7B23-2B1B47E6F6AF}"/>
              </a:ext>
            </a:extLst>
          </p:cNvPr>
          <p:cNvPicPr>
            <a:picLocks noChangeAspect="1"/>
          </p:cNvPicPr>
          <p:nvPr/>
        </p:nvPicPr>
        <p:blipFill>
          <a:blip r:embed="rId10"/>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4932296D-F72D-8285-E017-9D3E530BB8F9}"/>
              </a:ext>
            </a:extLst>
          </p:cNvPr>
          <p:cNvSpPr txBox="1"/>
          <p:nvPr/>
        </p:nvSpPr>
        <p:spPr>
          <a:xfrm>
            <a:off x="8978359" y="3963657"/>
            <a:ext cx="233392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Jetzt wird gewässert, obere Schicht bindet viel Wasser, Wasser kann aber nicht in darunterliegende Schicht eindringen</a:t>
            </a:r>
          </a:p>
        </p:txBody>
      </p:sp>
    </p:spTree>
    <p:extLst>
      <p:ext uri="{BB962C8B-B14F-4D97-AF65-F5344CB8AC3E}">
        <p14:creationId xmlns:p14="http://schemas.microsoft.com/office/powerpoint/2010/main" val="752774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72E9FC4-A741-CBE1-0ED7-6AA7A68656D7}"/>
            </a:ext>
          </a:extLst>
        </p:cNvPr>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0833985A-C8D7-8822-2350-98E065AB9B2B}"/>
              </a:ext>
            </a:extLst>
          </p:cNvPr>
          <p:cNvSpPr/>
          <p:nvPr/>
        </p:nvSpPr>
        <p:spPr>
          <a:xfrm>
            <a:off x="3467720" y="1120807"/>
            <a:ext cx="2552700" cy="257175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96022DC9-BB5E-8934-900D-ECF0873DB88F}"/>
              </a:ext>
            </a:extLst>
          </p:cNvPr>
          <p:cNvSpPr/>
          <p:nvPr/>
        </p:nvSpPr>
        <p:spPr>
          <a:xfrm>
            <a:off x="804577" y="1120807"/>
            <a:ext cx="2552700" cy="257175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48E1405F-BE56-EB19-A316-1E2643786BFB}"/>
              </a:ext>
            </a:extLst>
          </p:cNvPr>
          <p:cNvSpPr/>
          <p:nvPr/>
        </p:nvSpPr>
        <p:spPr>
          <a:xfrm>
            <a:off x="804577" y="3796708"/>
            <a:ext cx="2552700" cy="257175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laceHolder 7">
            <a:extLst>
              <a:ext uri="{FF2B5EF4-FFF2-40B4-BE49-F238E27FC236}">
                <a16:creationId xmlns:a16="http://schemas.microsoft.com/office/drawing/2014/main" id="{91CAE20C-5E27-FF5C-A781-A15C22D2FFC2}"/>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16</a:t>
            </a:fld>
            <a:endParaRPr lang="en-US" dirty="0"/>
          </a:p>
        </p:txBody>
      </p:sp>
      <p:sp>
        <p:nvSpPr>
          <p:cNvPr id="9" name="PlaceHolder 8">
            <a:extLst>
              <a:ext uri="{FF2B5EF4-FFF2-40B4-BE49-F238E27FC236}">
                <a16:creationId xmlns:a16="http://schemas.microsoft.com/office/drawing/2014/main" id="{91C3A48B-DA05-CF05-3361-8458740E70DF}"/>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9/25/2025</a:t>
            </a:fld>
            <a:endParaRPr lang="en-US"/>
          </a:p>
        </p:txBody>
      </p:sp>
      <p:sp>
        <p:nvSpPr>
          <p:cNvPr id="17" name="Rechteck 16">
            <a:extLst>
              <a:ext uri="{FF2B5EF4-FFF2-40B4-BE49-F238E27FC236}">
                <a16:creationId xmlns:a16="http://schemas.microsoft.com/office/drawing/2014/main" id="{1326A5B8-CF7E-033A-B5FF-BEAA798A1489}"/>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65F190D9-724D-F34A-667B-B141562E7300}"/>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21" name="Gruppieren 20">
            <a:extLst>
              <a:ext uri="{FF2B5EF4-FFF2-40B4-BE49-F238E27FC236}">
                <a16:creationId xmlns:a16="http://schemas.microsoft.com/office/drawing/2014/main" id="{2428DD0D-FACE-653B-708C-01EEDF2427E5}"/>
              </a:ext>
            </a:extLst>
          </p:cNvPr>
          <p:cNvGrpSpPr/>
          <p:nvPr/>
        </p:nvGrpSpPr>
        <p:grpSpPr>
          <a:xfrm>
            <a:off x="3460628" y="1200919"/>
            <a:ext cx="7974602" cy="5070079"/>
            <a:chOff x="3109260" y="1643530"/>
            <a:chExt cx="6698132" cy="4025338"/>
          </a:xfrm>
          <a:solidFill>
            <a:srgbClr val="E97132">
              <a:alpha val="37000"/>
            </a:srgbClr>
          </a:solidFill>
        </p:grpSpPr>
        <p:sp>
          <p:nvSpPr>
            <p:cNvPr id="6" name="Rechteck: abgerundete Ecken 5">
              <a:extLst>
                <a:ext uri="{FF2B5EF4-FFF2-40B4-BE49-F238E27FC236}">
                  <a16:creationId xmlns:a16="http://schemas.microsoft.com/office/drawing/2014/main" id="{D89C9FE4-9FD8-4420-CF93-AAA6407BA44A}"/>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51428AB0-14DC-8371-9EB9-4AFAD96DF3D2}"/>
                </a:ext>
              </a:extLst>
            </p:cNvPr>
            <p:cNvGrpSpPr/>
            <p:nvPr/>
          </p:nvGrpSpPr>
          <p:grpSpPr>
            <a:xfrm>
              <a:off x="5380320" y="1643530"/>
              <a:ext cx="4427072" cy="4025338"/>
              <a:chOff x="838200" y="1643530"/>
              <a:chExt cx="4427072" cy="4025338"/>
            </a:xfrm>
            <a:grpFill/>
          </p:grpSpPr>
          <p:sp>
            <p:nvSpPr>
              <p:cNvPr id="15" name="Rechteck: abgerundete Ecken 14">
                <a:extLst>
                  <a:ext uri="{FF2B5EF4-FFF2-40B4-BE49-F238E27FC236}">
                    <a16:creationId xmlns:a16="http://schemas.microsoft.com/office/drawing/2014/main" id="{7089AE89-1749-9EBC-ADBD-F9C615120803}"/>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abgerundete Ecken 15">
                <a:extLst>
                  <a:ext uri="{FF2B5EF4-FFF2-40B4-BE49-F238E27FC236}">
                    <a16:creationId xmlns:a16="http://schemas.microsoft.com/office/drawing/2014/main" id="{DC1B77DA-466F-593F-5FB3-94C5E0A4AA0C}"/>
                  </a:ext>
                </a:extLst>
              </p:cNvPr>
              <p:cNvSpPr/>
              <p:nvPr/>
            </p:nvSpPr>
            <p:spPr>
              <a:xfrm>
                <a:off x="838200" y="3684495"/>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A082A71B-5E73-E69C-80B6-D36EC37959D4}"/>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abgerundete Ecken 19">
                <a:extLst>
                  <a:ext uri="{FF2B5EF4-FFF2-40B4-BE49-F238E27FC236}">
                    <a16:creationId xmlns:a16="http://schemas.microsoft.com/office/drawing/2014/main" id="{A99E42E3-D3D3-31A0-186A-3829270586C7}"/>
                  </a:ext>
                </a:extLst>
              </p:cNvPr>
              <p:cNvSpPr/>
              <p:nvPr/>
            </p:nvSpPr>
            <p:spPr>
              <a:xfrm>
                <a:off x="3109260" y="3690657"/>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2" name="Grafik 21" descr="Ein Bild, das Text, Handschrift, Schrift enthält.&#10;&#10;KI-generierte Inhalte können fehlerhaft sein.">
            <a:extLst>
              <a:ext uri="{FF2B5EF4-FFF2-40B4-BE49-F238E27FC236}">
                <a16:creationId xmlns:a16="http://schemas.microsoft.com/office/drawing/2014/main" id="{F0E1F64B-8B80-7926-7508-46C59D4B980D}"/>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Grafik 22" descr="Ein Bild, das Reihe enthält.&#10;&#10;KI-generierte Inhalte können fehlerhaft sein.">
            <a:extLst>
              <a:ext uri="{FF2B5EF4-FFF2-40B4-BE49-F238E27FC236}">
                <a16:creationId xmlns:a16="http://schemas.microsoft.com/office/drawing/2014/main" id="{BAD9133C-2785-256C-665E-686A842FEAA2}"/>
              </a:ext>
            </a:extLst>
          </p:cNvPr>
          <p:cNvPicPr>
            <a:picLocks noChangeAspect="1"/>
          </p:cNvPicPr>
          <p:nvPr/>
        </p:nvPicPr>
        <p:blipFill>
          <a:blip r:embed="rId4"/>
          <a:stretch>
            <a:fillRect/>
          </a:stretch>
        </p:blipFill>
        <p:spPr>
          <a:xfrm>
            <a:off x="3762322" y="1403081"/>
            <a:ext cx="1963498" cy="208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fik 23" descr="Ein Bild, das Reihe enthält.&#10;&#10;KI-generierte Inhalte können fehlerhaft sein.">
            <a:extLst>
              <a:ext uri="{FF2B5EF4-FFF2-40B4-BE49-F238E27FC236}">
                <a16:creationId xmlns:a16="http://schemas.microsoft.com/office/drawing/2014/main" id="{1C6F33B7-A3D9-3B36-F83B-330ECB8138A5}"/>
              </a:ext>
            </a:extLst>
          </p:cNvPr>
          <p:cNvPicPr>
            <a:picLocks noChangeAspect="1"/>
          </p:cNvPicPr>
          <p:nvPr/>
        </p:nvPicPr>
        <p:blipFill>
          <a:blip r:embed="rId5"/>
          <a:stretch>
            <a:fillRect/>
          </a:stretch>
        </p:blipFill>
        <p:spPr>
          <a:xfrm>
            <a:off x="6466180" y="1411079"/>
            <a:ext cx="1963498" cy="2073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Grafik 24" descr="Ein Bild, das Kinderkunst, Entwurf, Reihe, Zeichnung enthält.&#10;&#10;KI-generierte Inhalte können fehlerhaft sein.">
            <a:extLst>
              <a:ext uri="{FF2B5EF4-FFF2-40B4-BE49-F238E27FC236}">
                <a16:creationId xmlns:a16="http://schemas.microsoft.com/office/drawing/2014/main" id="{C3C70958-352B-6460-97F0-C414B4C6EBCE}"/>
              </a:ext>
            </a:extLst>
          </p:cNvPr>
          <p:cNvPicPr>
            <a:picLocks noChangeAspect="1"/>
          </p:cNvPicPr>
          <p:nvPr/>
        </p:nvPicPr>
        <p:blipFill>
          <a:blip r:embed="rId6"/>
          <a:stretch>
            <a:fillRect/>
          </a:stretch>
        </p:blipFill>
        <p:spPr>
          <a:xfrm>
            <a:off x="9170038" y="1415323"/>
            <a:ext cx="1963498" cy="2090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Grafik 25" descr="Ein Bild, das Kinderkunst, Entwurf, Reihe enthält.&#10;&#10;KI-generierte Inhalte können fehlerhaft sein.">
            <a:extLst>
              <a:ext uri="{FF2B5EF4-FFF2-40B4-BE49-F238E27FC236}">
                <a16:creationId xmlns:a16="http://schemas.microsoft.com/office/drawing/2014/main" id="{6376462D-D675-5E91-5188-5F799D40478F}"/>
              </a:ext>
            </a:extLst>
          </p:cNvPr>
          <p:cNvPicPr>
            <a:picLocks noChangeAspect="1"/>
          </p:cNvPicPr>
          <p:nvPr/>
        </p:nvPicPr>
        <p:blipFill>
          <a:blip r:embed="rId7"/>
          <a:stretch>
            <a:fillRect/>
          </a:stretch>
        </p:blipFill>
        <p:spPr>
          <a:xfrm>
            <a:off x="1040666" y="3970054"/>
            <a:ext cx="1999094" cy="209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Grafik 26" descr="Ein Bild, das Handschrift, Kinderkunst, Text enthält.&#10;&#10;KI-generierte Inhalte können fehlerhaft sein.">
            <a:extLst>
              <a:ext uri="{FF2B5EF4-FFF2-40B4-BE49-F238E27FC236}">
                <a16:creationId xmlns:a16="http://schemas.microsoft.com/office/drawing/2014/main" id="{A88D258A-9658-8695-05AC-5EAA3AD570FA}"/>
              </a:ext>
            </a:extLst>
          </p:cNvPr>
          <p:cNvPicPr>
            <a:picLocks noChangeAspect="1"/>
          </p:cNvPicPr>
          <p:nvPr/>
        </p:nvPicPr>
        <p:blipFill>
          <a:blip r:embed="rId8"/>
          <a:stretch>
            <a:fillRect/>
          </a:stretch>
        </p:blipFill>
        <p:spPr>
          <a:xfrm>
            <a:off x="3726727" y="3964689"/>
            <a:ext cx="1999093" cy="2105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Grafik 27" descr="Ein Bild, das Entwurf, Zeichnung, Skifahren enthält.&#10;&#10;KI-generierte Inhalte können fehlerhaft sein.">
            <a:extLst>
              <a:ext uri="{FF2B5EF4-FFF2-40B4-BE49-F238E27FC236}">
                <a16:creationId xmlns:a16="http://schemas.microsoft.com/office/drawing/2014/main" id="{37FFE71A-CF7C-FAAB-A014-863DD4E1812C}"/>
              </a:ext>
            </a:extLst>
          </p:cNvPr>
          <p:cNvPicPr>
            <a:picLocks noChangeAspect="1"/>
          </p:cNvPicPr>
          <p:nvPr/>
        </p:nvPicPr>
        <p:blipFill>
          <a:blip r:embed="rId9"/>
          <a:stretch>
            <a:fillRect/>
          </a:stretch>
        </p:blipFill>
        <p:spPr>
          <a:xfrm>
            <a:off x="6448382" y="3964689"/>
            <a:ext cx="1999093" cy="2105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Grafik 28" descr="Ein Bild, das Reihe, weiß, Entwurf, Text enthält.&#10;&#10;KI-generierte Inhalte können fehlerhaft sein.">
            <a:extLst>
              <a:ext uri="{FF2B5EF4-FFF2-40B4-BE49-F238E27FC236}">
                <a16:creationId xmlns:a16="http://schemas.microsoft.com/office/drawing/2014/main" id="{C05043E6-EF40-2E2A-E89A-89397519E91F}"/>
              </a:ext>
            </a:extLst>
          </p:cNvPr>
          <p:cNvPicPr>
            <a:picLocks noChangeAspect="1"/>
          </p:cNvPicPr>
          <p:nvPr/>
        </p:nvPicPr>
        <p:blipFill>
          <a:blip r:embed="rId10"/>
          <a:stretch>
            <a:fillRect/>
          </a:stretch>
        </p:blipFill>
        <p:spPr>
          <a:xfrm>
            <a:off x="9161139" y="3957474"/>
            <a:ext cx="1981296" cy="2119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32AA371E-09E9-6896-6246-98529606F0EC}"/>
              </a:ext>
            </a:extLst>
          </p:cNvPr>
          <p:cNvPicPr>
            <a:picLocks noChangeAspect="1"/>
          </p:cNvPicPr>
          <p:nvPr/>
        </p:nvPicPr>
        <p:blipFill>
          <a:blip r:embed="rId11"/>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21004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376428-831F-010B-53B3-8CF728007C85}"/>
            </a:ext>
          </a:extLst>
        </p:cNvPr>
        <p:cNvGrpSpPr/>
        <p:nvPr/>
      </p:nvGrpSpPr>
      <p:grpSpPr>
        <a:xfrm>
          <a:off x="0" y="0"/>
          <a:ext cx="0" cy="0"/>
          <a:chOff x="0" y="0"/>
          <a:chExt cx="0" cy="0"/>
        </a:xfrm>
      </p:grpSpPr>
      <p:sp>
        <p:nvSpPr>
          <p:cNvPr id="5" name="PlaceHolder 4">
            <a:extLst>
              <a:ext uri="{FF2B5EF4-FFF2-40B4-BE49-F238E27FC236}">
                <a16:creationId xmlns:a16="http://schemas.microsoft.com/office/drawing/2014/main" id="{945D43D9-A67B-EA5A-C936-89E58EEEC646}"/>
              </a:ext>
            </a:extLst>
          </p:cNvPr>
          <p:cNvSpPr>
            <a:spLocks noGrp="1"/>
          </p:cNvSpPr>
          <p:nvPr>
            <p:ph type="sldNum" idx="12"/>
          </p:nvPr>
        </p:nvSpPr>
        <p:spPr/>
        <p:txBody>
          <a:bodyPr vert="horz" lIns="91440" tIns="45720" rIns="91440" bIns="45720" rtlCol="0" anchor="ctr">
            <a:normAutofit/>
          </a:bodyPr>
          <a:lstStyle/>
          <a:p>
            <a:pPr>
              <a:spcAft>
                <a:spcPts val="600"/>
              </a:spcAft>
            </a:pPr>
            <a:fld id="{3C7F71C5-4A00-4177-BEDE-DC1522FA19E3}" type="slidenum">
              <a:rPr lang="en-US">
                <a:solidFill>
                  <a:schemeClr val="tx1">
                    <a:tint val="75000"/>
                  </a:schemeClr>
                </a:solidFill>
                <a:latin typeface="+mn-lt"/>
              </a:rPr>
              <a:pPr>
                <a:spcAft>
                  <a:spcPts val="600"/>
                </a:spcAft>
              </a:pPr>
              <a:t>17</a:t>
            </a:fld>
            <a:endParaRPr lang="en-US">
              <a:solidFill>
                <a:schemeClr val="tx1">
                  <a:tint val="75000"/>
                </a:schemeClr>
              </a:solidFill>
              <a:latin typeface="+mn-lt"/>
            </a:endParaRPr>
          </a:p>
        </p:txBody>
      </p:sp>
      <p:sp>
        <p:nvSpPr>
          <p:cNvPr id="6" name="PlaceHolder 5">
            <a:extLst>
              <a:ext uri="{FF2B5EF4-FFF2-40B4-BE49-F238E27FC236}">
                <a16:creationId xmlns:a16="http://schemas.microsoft.com/office/drawing/2014/main" id="{4C901943-1A6B-7F58-C003-15B3723C7378}"/>
              </a:ext>
            </a:extLst>
          </p:cNvPr>
          <p:cNvSpPr>
            <a:spLocks noGrp="1"/>
          </p:cNvSpPr>
          <p:nvPr>
            <p:ph type="dt" idx="10"/>
          </p:nvPr>
        </p:nvSpPr>
        <p:spPr/>
        <p:txBody>
          <a:bodyPr vert="horz" lIns="91440" tIns="45720" rIns="91440" bIns="45720" rtlCol="0" anchor="ctr">
            <a:normAutofit/>
          </a:bodyPr>
          <a:lstStyle/>
          <a:p>
            <a:pPr>
              <a:spcAft>
                <a:spcPts val="600"/>
              </a:spcAft>
            </a:pPr>
            <a:fld id="{519DE579-8C88-4775-B5EA-0452BC4AD413}" type="datetime1">
              <a:rPr lang="en-US">
                <a:solidFill>
                  <a:schemeClr val="tx1">
                    <a:tint val="75000"/>
                  </a:schemeClr>
                </a:solidFill>
                <a:latin typeface="+mn-lt"/>
              </a:rPr>
              <a:pPr>
                <a:spcAft>
                  <a:spcPts val="600"/>
                </a:spcAft>
              </a:pPr>
              <a:t>9/24/2025</a:t>
            </a:fld>
            <a:endParaRPr lang="en-US">
              <a:solidFill>
                <a:schemeClr val="tx1">
                  <a:tint val="75000"/>
                </a:schemeClr>
              </a:solidFill>
              <a:latin typeface="+mn-lt"/>
            </a:endParaRPr>
          </a:p>
        </p:txBody>
      </p:sp>
      <p:sp>
        <p:nvSpPr>
          <p:cNvPr id="8" name="Textfeld 7">
            <a:extLst>
              <a:ext uri="{FF2B5EF4-FFF2-40B4-BE49-F238E27FC236}">
                <a16:creationId xmlns:a16="http://schemas.microsoft.com/office/drawing/2014/main" id="{4621AB20-F8BF-7090-66C1-2F15B4164CF1}"/>
              </a:ext>
            </a:extLst>
          </p:cNvPr>
          <p:cNvSpPr txBox="1"/>
          <p:nvPr/>
        </p:nvSpPr>
        <p:spPr>
          <a:xfrm>
            <a:off x="4200652" y="730249"/>
            <a:ext cx="7153147" cy="5384801"/>
          </a:xfrm>
          <a:prstGeom prst="rect">
            <a:avLst/>
          </a:prstGeom>
        </p:spPr>
        <p:txBody>
          <a:bodyPr vert="horz" lIns="91440" tIns="45720" rIns="91440" bIns="45720" rtlCol="0" anchor="ctr">
            <a:normAutofit/>
          </a:bodyPr>
          <a:lstStyle/>
          <a:p>
            <a:pPr marL="347472">
              <a:lnSpc>
                <a:spcPct val="90000"/>
              </a:lnSpc>
              <a:spcBef>
                <a:spcPts val="1001"/>
              </a:spcBef>
            </a:pPr>
            <a:r>
              <a:rPr lang="en-US" sz="2000" dirty="0" err="1">
                <a:solidFill>
                  <a:srgbClr val="C00000"/>
                </a:solidFill>
                <a:effectLst/>
              </a:rPr>
              <a:t>Wesentliche</a:t>
            </a:r>
            <a:r>
              <a:rPr lang="en-US" sz="2000" dirty="0">
                <a:solidFill>
                  <a:srgbClr val="C00000"/>
                </a:solidFill>
                <a:effectLst/>
              </a:rPr>
              <a:t> </a:t>
            </a:r>
            <a:r>
              <a:rPr lang="en-US" sz="2000" dirty="0" err="1">
                <a:solidFill>
                  <a:srgbClr val="C00000"/>
                </a:solidFill>
                <a:effectLst/>
              </a:rPr>
              <a:t>Kriterien</a:t>
            </a:r>
            <a:r>
              <a:rPr lang="en-US" sz="2000" dirty="0">
                <a:solidFill>
                  <a:srgbClr val="C00000"/>
                </a:solidFill>
                <a:effectLst/>
              </a:rPr>
              <a:t>:</a:t>
            </a:r>
          </a:p>
          <a:p>
            <a:pPr marL="576072" indent="-228600">
              <a:lnSpc>
                <a:spcPct val="90000"/>
              </a:lnSpc>
              <a:spcBef>
                <a:spcPts val="1001"/>
              </a:spcBef>
              <a:buFont typeface="Arial" panose="020B0604020202020204" pitchFamily="34" charset="0"/>
              <a:buChar char="•"/>
            </a:pPr>
            <a:r>
              <a:rPr lang="en-US" dirty="0" err="1">
                <a:effectLst/>
              </a:rPr>
              <a:t>Sandplätze</a:t>
            </a:r>
            <a:r>
              <a:rPr lang="en-US" dirty="0">
                <a:effectLst/>
              </a:rPr>
              <a:t> </a:t>
            </a:r>
            <a:r>
              <a:rPr lang="en-US" dirty="0" err="1">
                <a:effectLst/>
              </a:rPr>
              <a:t>oder</a:t>
            </a:r>
            <a:r>
              <a:rPr lang="en-US" dirty="0">
                <a:effectLst/>
              </a:rPr>
              <a:t> </a:t>
            </a:r>
            <a:r>
              <a:rPr lang="en-US" dirty="0" err="1">
                <a:effectLst/>
              </a:rPr>
              <a:t>Plätze</a:t>
            </a:r>
            <a:r>
              <a:rPr lang="en-US" dirty="0">
                <a:effectLst/>
              </a:rPr>
              <a:t> </a:t>
            </a:r>
            <a:r>
              <a:rPr lang="en-US" dirty="0" err="1">
                <a:effectLst/>
              </a:rPr>
              <a:t>mit</a:t>
            </a:r>
            <a:r>
              <a:rPr lang="en-US" dirty="0">
                <a:effectLst/>
              </a:rPr>
              <a:t> </a:t>
            </a:r>
            <a:r>
              <a:rPr lang="en-US" dirty="0" err="1">
                <a:effectLst/>
              </a:rPr>
              <a:t>ähnlicher</a:t>
            </a:r>
            <a:r>
              <a:rPr lang="en-US" dirty="0">
                <a:effectLst/>
              </a:rPr>
              <a:t> </a:t>
            </a:r>
            <a:r>
              <a:rPr lang="en-US" dirty="0" err="1">
                <a:effectLst/>
              </a:rPr>
              <a:t>Beschaffenheit</a:t>
            </a:r>
            <a:endParaRPr lang="en-US" dirty="0">
              <a:effectLst/>
            </a:endParaRPr>
          </a:p>
          <a:p>
            <a:pPr marL="576072" indent="-228600">
              <a:lnSpc>
                <a:spcPct val="90000"/>
              </a:lnSpc>
              <a:spcBef>
                <a:spcPts val="1001"/>
              </a:spcBef>
              <a:buFont typeface="Arial" panose="020B0604020202020204" pitchFamily="34" charset="0"/>
              <a:buChar char="•"/>
            </a:pPr>
            <a:r>
              <a:rPr lang="en-US" dirty="0">
                <a:effectLst/>
              </a:rPr>
              <a:t>Geringer </a:t>
            </a:r>
            <a:r>
              <a:rPr lang="en-US" dirty="0" err="1">
                <a:effectLst/>
              </a:rPr>
              <a:t>Pflegeaufwand</a:t>
            </a:r>
            <a:endParaRPr lang="en-US" dirty="0">
              <a:effectLst/>
            </a:endParaRPr>
          </a:p>
          <a:p>
            <a:pPr marL="576072" indent="-228600">
              <a:lnSpc>
                <a:spcPct val="90000"/>
              </a:lnSpc>
              <a:spcBef>
                <a:spcPts val="1001"/>
              </a:spcBef>
              <a:buFont typeface="Arial" panose="020B0604020202020204" pitchFamily="34" charset="0"/>
              <a:buChar char="•"/>
            </a:pPr>
            <a:r>
              <a:rPr lang="en-US" dirty="0" err="1">
                <a:effectLst/>
              </a:rPr>
              <a:t>Verträglichkeit</a:t>
            </a:r>
            <a:r>
              <a:rPr lang="en-US" dirty="0">
                <a:effectLst/>
              </a:rPr>
              <a:t> </a:t>
            </a:r>
            <a:r>
              <a:rPr lang="en-US" dirty="0" err="1">
                <a:effectLst/>
              </a:rPr>
              <a:t>mit</a:t>
            </a:r>
            <a:r>
              <a:rPr lang="en-US" dirty="0">
                <a:effectLst/>
              </a:rPr>
              <a:t> der </a:t>
            </a:r>
            <a:r>
              <a:rPr lang="en-US" dirty="0" err="1">
                <a:effectLst/>
              </a:rPr>
              <a:t>Traglufthalle</a:t>
            </a:r>
            <a:endParaRPr lang="en-US" dirty="0">
              <a:effectLst/>
            </a:endParaRPr>
          </a:p>
          <a:p>
            <a:pPr marL="576072" indent="-228600">
              <a:lnSpc>
                <a:spcPct val="90000"/>
              </a:lnSpc>
              <a:spcBef>
                <a:spcPts val="1001"/>
              </a:spcBef>
              <a:buFont typeface="Arial" panose="020B0604020202020204" pitchFamily="34" charset="0"/>
              <a:buChar char="•"/>
            </a:pPr>
            <a:r>
              <a:rPr lang="en-US" dirty="0" err="1">
                <a:effectLst/>
              </a:rPr>
              <a:t>Optimierter</a:t>
            </a:r>
            <a:r>
              <a:rPr lang="en-US" dirty="0">
                <a:effectLst/>
              </a:rPr>
              <a:t> </a:t>
            </a:r>
            <a:r>
              <a:rPr lang="en-US" dirty="0" err="1">
                <a:effectLst/>
              </a:rPr>
              <a:t>Wasserablauf</a:t>
            </a:r>
            <a:endParaRPr lang="en-US" dirty="0">
              <a:effectLst/>
            </a:endParaRPr>
          </a:p>
          <a:p>
            <a:pPr marL="347472" indent="-228600">
              <a:lnSpc>
                <a:spcPct val="90000"/>
              </a:lnSpc>
              <a:spcBef>
                <a:spcPts val="1001"/>
              </a:spcBef>
              <a:buFont typeface="Arial" panose="020B0604020202020204" pitchFamily="34" charset="0"/>
              <a:buChar char="•"/>
            </a:pPr>
            <a:endParaRPr lang="en-US" dirty="0">
              <a:effectLst/>
            </a:endParaRPr>
          </a:p>
          <a:p>
            <a:pPr marL="576072" indent="-228600">
              <a:lnSpc>
                <a:spcPct val="90000"/>
              </a:lnSpc>
              <a:spcBef>
                <a:spcPts val="1001"/>
              </a:spcBef>
              <a:buFont typeface="Arial" panose="020B0604020202020204" pitchFamily="34" charset="0"/>
              <a:buChar char="•"/>
            </a:pPr>
            <a:endParaRPr lang="en-US" sz="2000" dirty="0"/>
          </a:p>
          <a:p>
            <a:pPr marL="576072" indent="-228600">
              <a:lnSpc>
                <a:spcPct val="90000"/>
              </a:lnSpc>
              <a:spcBef>
                <a:spcPts val="1001"/>
              </a:spcBef>
              <a:buFont typeface="Arial" panose="020B0604020202020204" pitchFamily="34" charset="0"/>
              <a:buChar char="•"/>
            </a:pPr>
            <a:endParaRPr lang="en-US" dirty="0">
              <a:effectLst/>
            </a:endParaRPr>
          </a:p>
          <a:p>
            <a:pPr marL="576072" indent="-228600">
              <a:lnSpc>
                <a:spcPct val="90000"/>
              </a:lnSpc>
              <a:spcBef>
                <a:spcPts val="1001"/>
              </a:spcBef>
              <a:buFont typeface="Arial" panose="020B0604020202020204" pitchFamily="34" charset="0"/>
              <a:buChar char="•"/>
            </a:pPr>
            <a:endParaRPr lang="en-US" dirty="0"/>
          </a:p>
          <a:p>
            <a:pPr marL="576072" indent="-228600">
              <a:lnSpc>
                <a:spcPct val="90000"/>
              </a:lnSpc>
              <a:spcBef>
                <a:spcPts val="1001"/>
              </a:spcBef>
              <a:buFont typeface="Arial" panose="020B0604020202020204" pitchFamily="34" charset="0"/>
              <a:buChar char="•"/>
            </a:pPr>
            <a:endParaRPr lang="en-US" dirty="0" err="1">
              <a:effectLst/>
            </a:endParaRPr>
          </a:p>
        </p:txBody>
      </p:sp>
      <p:pic>
        <p:nvPicPr>
          <p:cNvPr id="3" name="Grafik 2">
            <a:extLst>
              <a:ext uri="{FF2B5EF4-FFF2-40B4-BE49-F238E27FC236}">
                <a16:creationId xmlns:a16="http://schemas.microsoft.com/office/drawing/2014/main" id="{39E8ED81-2A8F-5AE6-CE35-787D4A71AF10}"/>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4" name="PlaceHolder 1">
            <a:extLst>
              <a:ext uri="{FF2B5EF4-FFF2-40B4-BE49-F238E27FC236}">
                <a16:creationId xmlns:a16="http://schemas.microsoft.com/office/drawing/2014/main" id="{7ADE8594-1F55-3657-B779-F2A2FE996BBA}"/>
              </a:ext>
            </a:extLst>
          </p:cNvPr>
          <p:cNvSpPr txBox="1">
            <a:spLocks/>
          </p:cNvSpPr>
          <p:nvPr/>
        </p:nvSpPr>
        <p:spPr>
          <a:xfrm>
            <a:off x="757692" y="3513138"/>
            <a:ext cx="3143250" cy="2601912"/>
          </a:xfrm>
          <a:prstGeom prst="rect">
            <a:avLst/>
          </a:prstGeom>
          <a:noFill/>
          <a:ln w="0">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1"/>
              <a:t>Belagswahl Kriterien</a:t>
            </a:r>
            <a:endParaRPr lang="en-US" sz="4000" spc="-1" dirty="0"/>
          </a:p>
        </p:txBody>
      </p:sp>
    </p:spTree>
    <p:extLst>
      <p:ext uri="{BB962C8B-B14F-4D97-AF65-F5344CB8AC3E}">
        <p14:creationId xmlns:p14="http://schemas.microsoft.com/office/powerpoint/2010/main" val="320491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17E915-AAE2-B38F-7886-FC3EA25C4F9B}"/>
            </a:ext>
          </a:extLst>
        </p:cNvPr>
        <p:cNvGrpSpPr/>
        <p:nvPr/>
      </p:nvGrpSpPr>
      <p:grpSpPr>
        <a:xfrm>
          <a:off x="0" y="0"/>
          <a:ext cx="0" cy="0"/>
          <a:chOff x="0" y="0"/>
          <a:chExt cx="0" cy="0"/>
        </a:xfrm>
      </p:grpSpPr>
      <p:sp>
        <p:nvSpPr>
          <p:cNvPr id="5" name="PlaceHolder 4">
            <a:extLst>
              <a:ext uri="{FF2B5EF4-FFF2-40B4-BE49-F238E27FC236}">
                <a16:creationId xmlns:a16="http://schemas.microsoft.com/office/drawing/2014/main" id="{6AC83FAE-6309-A5A5-4085-8389B3614410}"/>
              </a:ext>
            </a:extLst>
          </p:cNvPr>
          <p:cNvSpPr>
            <a:spLocks noGrp="1"/>
          </p:cNvSpPr>
          <p:nvPr>
            <p:ph type="sldNum" idx="12"/>
          </p:nvPr>
        </p:nvSpPr>
        <p:spPr/>
        <p:txBody>
          <a:bodyPr vert="horz" lIns="91440" tIns="45720" rIns="91440" bIns="45720" rtlCol="0" anchor="ctr">
            <a:normAutofit/>
          </a:bodyPr>
          <a:lstStyle/>
          <a:p>
            <a:pPr>
              <a:spcAft>
                <a:spcPts val="600"/>
              </a:spcAft>
            </a:pPr>
            <a:fld id="{3C7F71C5-4A00-4177-BEDE-DC1522FA19E3}" type="slidenum">
              <a:rPr lang="en-US">
                <a:solidFill>
                  <a:schemeClr val="tx1">
                    <a:tint val="75000"/>
                  </a:schemeClr>
                </a:solidFill>
                <a:latin typeface="+mn-lt"/>
              </a:rPr>
              <a:pPr>
                <a:spcAft>
                  <a:spcPts val="600"/>
                </a:spcAft>
              </a:pPr>
              <a:t>18</a:t>
            </a:fld>
            <a:endParaRPr lang="en-US">
              <a:solidFill>
                <a:schemeClr val="tx1">
                  <a:tint val="75000"/>
                </a:schemeClr>
              </a:solidFill>
              <a:latin typeface="+mn-lt"/>
            </a:endParaRPr>
          </a:p>
        </p:txBody>
      </p:sp>
      <p:sp>
        <p:nvSpPr>
          <p:cNvPr id="6" name="PlaceHolder 5">
            <a:extLst>
              <a:ext uri="{FF2B5EF4-FFF2-40B4-BE49-F238E27FC236}">
                <a16:creationId xmlns:a16="http://schemas.microsoft.com/office/drawing/2014/main" id="{17C5F024-8044-96D6-F7D9-CECD593BFFF6}"/>
              </a:ext>
            </a:extLst>
          </p:cNvPr>
          <p:cNvSpPr>
            <a:spLocks noGrp="1"/>
          </p:cNvSpPr>
          <p:nvPr>
            <p:ph type="dt" idx="10"/>
          </p:nvPr>
        </p:nvSpPr>
        <p:spPr/>
        <p:txBody>
          <a:bodyPr vert="horz" lIns="91440" tIns="45720" rIns="91440" bIns="45720" rtlCol="0" anchor="ctr">
            <a:normAutofit/>
          </a:bodyPr>
          <a:lstStyle/>
          <a:p>
            <a:pPr>
              <a:spcAft>
                <a:spcPts val="600"/>
              </a:spcAft>
            </a:pPr>
            <a:fld id="{519DE579-8C88-4775-B5EA-0452BC4AD413}" type="datetime1">
              <a:rPr lang="en-US">
                <a:solidFill>
                  <a:schemeClr val="tx1">
                    <a:tint val="75000"/>
                  </a:schemeClr>
                </a:solidFill>
                <a:latin typeface="+mn-lt"/>
              </a:rPr>
              <a:pPr>
                <a:spcAft>
                  <a:spcPts val="600"/>
                </a:spcAft>
              </a:pPr>
              <a:t>9/24/2025</a:t>
            </a:fld>
            <a:endParaRPr lang="en-US">
              <a:solidFill>
                <a:schemeClr val="tx1">
                  <a:tint val="75000"/>
                </a:schemeClr>
              </a:solidFill>
              <a:latin typeface="+mn-lt"/>
            </a:endParaRPr>
          </a:p>
        </p:txBody>
      </p:sp>
      <p:sp>
        <p:nvSpPr>
          <p:cNvPr id="190" name="PlaceHolder 1">
            <a:extLst>
              <a:ext uri="{FF2B5EF4-FFF2-40B4-BE49-F238E27FC236}">
                <a16:creationId xmlns:a16="http://schemas.microsoft.com/office/drawing/2014/main" id="{BF260CCC-5D87-8BCC-C79D-A8381917A5ED}"/>
              </a:ext>
            </a:extLst>
          </p:cNvPr>
          <p:cNvSpPr>
            <a:spLocks noGrp="1"/>
          </p:cNvSpPr>
          <p:nvPr>
            <p:ph type="title" idx="4294967295"/>
          </p:nvPr>
        </p:nvSpPr>
        <p:spPr>
          <a:xfrm>
            <a:off x="757692" y="3513138"/>
            <a:ext cx="3143250" cy="2601912"/>
          </a:xfrm>
          <a:prstGeom prst="rect">
            <a:avLst/>
          </a:prstGeom>
        </p:spPr>
        <p:txBody>
          <a:bodyPr vert="horz" lIns="91440" tIns="45720" rIns="91440" bIns="45720" rtlCol="0" anchor="t">
            <a:normAutofit/>
          </a:bodyPr>
          <a:lstStyle/>
          <a:p>
            <a:pPr algn="ctr"/>
            <a:r>
              <a:rPr lang="en-US" sz="4000" kern="1200" spc="-1" dirty="0" err="1">
                <a:latin typeface="+mj-lt"/>
                <a:ea typeface="+mj-ea"/>
                <a:cs typeface="+mj-cs"/>
              </a:rPr>
              <a:t>Belagswahl</a:t>
            </a:r>
            <a:r>
              <a:rPr lang="en-US" sz="4000" kern="1200" spc="-1" dirty="0">
                <a:latin typeface="+mj-lt"/>
                <a:ea typeface="+mj-ea"/>
                <a:cs typeface="+mj-cs"/>
              </a:rPr>
              <a:t> </a:t>
            </a:r>
            <a:r>
              <a:rPr lang="en-US" sz="4000" kern="1200" spc="-1" dirty="0" err="1">
                <a:latin typeface="+mj-lt"/>
                <a:ea typeface="+mj-ea"/>
                <a:cs typeface="+mj-cs"/>
              </a:rPr>
              <a:t>Kriterien</a:t>
            </a:r>
            <a:endParaRPr lang="en-US" sz="4000" b="0" strike="noStrike" kern="1200" spc="-1" dirty="0">
              <a:latin typeface="+mj-lt"/>
              <a:ea typeface="+mj-ea"/>
              <a:cs typeface="+mj-cs"/>
            </a:endParaRPr>
          </a:p>
        </p:txBody>
      </p:sp>
      <p:sp>
        <p:nvSpPr>
          <p:cNvPr id="8" name="Textfeld 7">
            <a:extLst>
              <a:ext uri="{FF2B5EF4-FFF2-40B4-BE49-F238E27FC236}">
                <a16:creationId xmlns:a16="http://schemas.microsoft.com/office/drawing/2014/main" id="{616315FB-9CFF-06BF-76E6-38D8F32A6A61}"/>
              </a:ext>
            </a:extLst>
          </p:cNvPr>
          <p:cNvSpPr txBox="1"/>
          <p:nvPr/>
        </p:nvSpPr>
        <p:spPr>
          <a:xfrm>
            <a:off x="4200652" y="730249"/>
            <a:ext cx="7153147" cy="5384801"/>
          </a:xfrm>
          <a:prstGeom prst="rect">
            <a:avLst/>
          </a:prstGeom>
        </p:spPr>
        <p:txBody>
          <a:bodyPr vert="horz" lIns="91440" tIns="45720" rIns="91440" bIns="45720" rtlCol="0" anchor="ctr">
            <a:normAutofit/>
          </a:bodyPr>
          <a:lstStyle/>
          <a:p>
            <a:pPr marL="347472">
              <a:lnSpc>
                <a:spcPct val="90000"/>
              </a:lnSpc>
              <a:spcBef>
                <a:spcPts val="1001"/>
              </a:spcBef>
            </a:pPr>
            <a:r>
              <a:rPr lang="en-US" sz="2000">
                <a:solidFill>
                  <a:srgbClr val="C00000"/>
                </a:solidFill>
                <a:effectLst/>
              </a:rPr>
              <a:t>Wesentliche Kriterien:</a:t>
            </a:r>
          </a:p>
          <a:p>
            <a:pPr marL="576072" indent="-228600">
              <a:lnSpc>
                <a:spcPct val="90000"/>
              </a:lnSpc>
              <a:spcBef>
                <a:spcPts val="1001"/>
              </a:spcBef>
              <a:buFont typeface="Arial" panose="020B0604020202020204" pitchFamily="34" charset="0"/>
              <a:buChar char="•"/>
            </a:pPr>
            <a:r>
              <a:rPr lang="en-US">
                <a:effectLst/>
              </a:rPr>
              <a:t>Sandplätze oder Plätze mit ähnlicher Beschaffenheit</a:t>
            </a:r>
          </a:p>
          <a:p>
            <a:pPr marL="576072" indent="-228600">
              <a:lnSpc>
                <a:spcPct val="90000"/>
              </a:lnSpc>
              <a:spcBef>
                <a:spcPts val="1001"/>
              </a:spcBef>
              <a:buFont typeface="Arial" panose="020B0604020202020204" pitchFamily="34" charset="0"/>
              <a:buChar char="•"/>
            </a:pPr>
            <a:r>
              <a:rPr lang="en-US">
                <a:effectLst/>
              </a:rPr>
              <a:t>Geringer Pflegeaufwand</a:t>
            </a:r>
            <a:endParaRPr lang="en-US" dirty="0">
              <a:effectLst/>
            </a:endParaRPr>
          </a:p>
          <a:p>
            <a:pPr marL="576072" indent="-228600">
              <a:lnSpc>
                <a:spcPct val="90000"/>
              </a:lnSpc>
              <a:spcBef>
                <a:spcPts val="1001"/>
              </a:spcBef>
              <a:buFont typeface="Arial" panose="020B0604020202020204" pitchFamily="34" charset="0"/>
              <a:buChar char="•"/>
            </a:pPr>
            <a:r>
              <a:rPr lang="en-US">
                <a:effectLst/>
              </a:rPr>
              <a:t>Verträglichkeit mit der Traglufthalle</a:t>
            </a:r>
            <a:endParaRPr lang="en-US" dirty="0">
              <a:effectLst/>
            </a:endParaRPr>
          </a:p>
          <a:p>
            <a:pPr marL="576072" indent="-228600">
              <a:lnSpc>
                <a:spcPct val="90000"/>
              </a:lnSpc>
              <a:spcBef>
                <a:spcPts val="1001"/>
              </a:spcBef>
              <a:buFont typeface="Arial" panose="020B0604020202020204" pitchFamily="34" charset="0"/>
              <a:buChar char="•"/>
            </a:pPr>
            <a:r>
              <a:rPr lang="en-US">
                <a:effectLst/>
              </a:rPr>
              <a:t>Optimierter Wasserablauf</a:t>
            </a:r>
            <a:endParaRPr lang="en-US" dirty="0">
              <a:effectLst/>
            </a:endParaRPr>
          </a:p>
          <a:p>
            <a:pPr marL="347472" indent="-228600">
              <a:lnSpc>
                <a:spcPct val="90000"/>
              </a:lnSpc>
              <a:spcBef>
                <a:spcPts val="1001"/>
              </a:spcBef>
              <a:buFont typeface="Arial" panose="020B0604020202020204" pitchFamily="34" charset="0"/>
              <a:buChar char="•"/>
            </a:pPr>
            <a:endParaRPr lang="en-US" dirty="0">
              <a:effectLst/>
            </a:endParaRPr>
          </a:p>
          <a:p>
            <a:pPr marL="347472">
              <a:lnSpc>
                <a:spcPct val="90000"/>
              </a:lnSpc>
              <a:spcBef>
                <a:spcPts val="1001"/>
              </a:spcBef>
            </a:pPr>
            <a:r>
              <a:rPr lang="en-US" sz="2000">
                <a:solidFill>
                  <a:srgbClr val="C00000"/>
                </a:solidFill>
                <a:effectLst/>
              </a:rPr>
              <a:t>Erwünscht:</a:t>
            </a:r>
          </a:p>
          <a:p>
            <a:pPr marL="576072" indent="-228600">
              <a:lnSpc>
                <a:spcPct val="90000"/>
              </a:lnSpc>
              <a:spcBef>
                <a:spcPts val="1001"/>
              </a:spcBef>
              <a:buFont typeface="Arial" panose="020B0604020202020204" pitchFamily="34" charset="0"/>
              <a:buChar char="•"/>
            </a:pPr>
            <a:r>
              <a:rPr lang="en-US">
                <a:effectLst/>
              </a:rPr>
              <a:t>Nachhaltige Materialien und Konzepte</a:t>
            </a:r>
          </a:p>
          <a:p>
            <a:pPr marL="576072" indent="-228600">
              <a:lnSpc>
                <a:spcPct val="90000"/>
              </a:lnSpc>
              <a:spcBef>
                <a:spcPts val="1001"/>
              </a:spcBef>
              <a:buFont typeface="Arial" panose="020B0604020202020204" pitchFamily="34" charset="0"/>
              <a:buChar char="•"/>
            </a:pPr>
            <a:r>
              <a:rPr lang="en-US">
                <a:effectLst/>
              </a:rPr>
              <a:t>Hohe Lebensdauer</a:t>
            </a:r>
            <a:endParaRPr lang="en-US" dirty="0">
              <a:effectLst/>
            </a:endParaRPr>
          </a:p>
          <a:p>
            <a:pPr marL="576072" indent="-228600">
              <a:lnSpc>
                <a:spcPct val="90000"/>
              </a:lnSpc>
              <a:spcBef>
                <a:spcPts val="1001"/>
              </a:spcBef>
              <a:buFont typeface="Arial" panose="020B0604020202020204" pitchFamily="34" charset="0"/>
              <a:buChar char="•"/>
            </a:pPr>
            <a:r>
              <a:rPr lang="en-US">
                <a:effectLst/>
              </a:rPr>
              <a:t>Attraktives Preis-Leistungs-Verhältnis</a:t>
            </a:r>
            <a:endParaRPr lang="en-US" spc="-1" dirty="0"/>
          </a:p>
        </p:txBody>
      </p:sp>
      <p:pic>
        <p:nvPicPr>
          <p:cNvPr id="3" name="Grafik 2">
            <a:extLst>
              <a:ext uri="{FF2B5EF4-FFF2-40B4-BE49-F238E27FC236}">
                <a16:creationId xmlns:a16="http://schemas.microsoft.com/office/drawing/2014/main" id="{F7954462-758A-44C3-AE1B-28BCBE6F3209}"/>
              </a:ext>
            </a:extLst>
          </p:cNvPr>
          <p:cNvPicPr>
            <a:picLocks noChangeAspect="1"/>
          </p:cNvPicPr>
          <p:nvPr/>
        </p:nvPicPr>
        <p:blipFill>
          <a:blip r:embed="rId3"/>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121718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BC06D177-4BD7-C7C2-7F3F-F0D9DA36978A}"/>
              </a:ext>
            </a:extLst>
          </p:cNvPr>
          <p:cNvSpPr txBox="1">
            <a:spLocks/>
          </p:cNvSpPr>
          <p:nvPr/>
        </p:nvSpPr>
        <p:spPr>
          <a:xfrm>
            <a:off x="757692" y="3513138"/>
            <a:ext cx="3143250" cy="2601912"/>
          </a:xfrm>
          <a:prstGeom prst="rect">
            <a:avLst/>
          </a:prstGeom>
          <a:noFill/>
          <a:ln w="0">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1" dirty="0" err="1"/>
              <a:t>Beläge</a:t>
            </a:r>
            <a:endParaRPr lang="en-US" sz="4000" spc="-1" dirty="0"/>
          </a:p>
        </p:txBody>
      </p:sp>
      <p:sp>
        <p:nvSpPr>
          <p:cNvPr id="5" name="PlaceHolder 4"/>
          <p:cNvSpPr>
            <a:spLocks noGrp="1"/>
          </p:cNvSpPr>
          <p:nvPr>
            <p:ph type="sldNum" idx="12"/>
          </p:nvPr>
        </p:nvSpPr>
        <p:spPr/>
        <p:txBody>
          <a:bodyPr vert="horz" lIns="91440" tIns="45720" rIns="91440" bIns="45720" rtlCol="0" anchor="ctr">
            <a:normAutofit/>
          </a:bodyPr>
          <a:lstStyle/>
          <a:p>
            <a:pPr>
              <a:spcAft>
                <a:spcPts val="600"/>
              </a:spcAft>
            </a:pPr>
            <a:fld id="{21870EAE-1CDB-484B-8E32-555B92AA4710}" type="slidenum">
              <a:rPr lang="en-US">
                <a:solidFill>
                  <a:schemeClr val="tx1">
                    <a:tint val="75000"/>
                  </a:schemeClr>
                </a:solidFill>
                <a:latin typeface="+mn-lt"/>
              </a:rPr>
              <a:pPr>
                <a:spcAft>
                  <a:spcPts val="600"/>
                </a:spcAft>
              </a:pPr>
              <a:t>19</a:t>
            </a:fld>
            <a:endParaRPr lang="en-US">
              <a:solidFill>
                <a:schemeClr val="tx1">
                  <a:tint val="75000"/>
                </a:schemeClr>
              </a:solidFill>
              <a:latin typeface="+mn-lt"/>
            </a:endParaRPr>
          </a:p>
        </p:txBody>
      </p:sp>
      <p:sp>
        <p:nvSpPr>
          <p:cNvPr id="6" name="PlaceHolder 5"/>
          <p:cNvSpPr>
            <a:spLocks noGrp="1"/>
          </p:cNvSpPr>
          <p:nvPr>
            <p:ph type="dt" idx="10"/>
          </p:nvPr>
        </p:nvSpPr>
        <p:spPr/>
        <p:txBody>
          <a:bodyPr vert="horz" lIns="91440" tIns="45720" rIns="91440" bIns="45720" rtlCol="0" anchor="ctr">
            <a:normAutofit/>
          </a:bodyPr>
          <a:lstStyle/>
          <a:p>
            <a:pPr>
              <a:spcAft>
                <a:spcPts val="600"/>
              </a:spcAft>
            </a:pPr>
            <a:fld id="{D0D85F68-A57E-46C4-8383-73D2B6619F75}" type="datetime1">
              <a:rPr lang="en-US">
                <a:solidFill>
                  <a:schemeClr val="tx1">
                    <a:tint val="75000"/>
                  </a:schemeClr>
                </a:solidFill>
                <a:latin typeface="+mn-lt"/>
              </a:rPr>
              <a:pPr>
                <a:spcAft>
                  <a:spcPts val="600"/>
                </a:spcAft>
              </a:pPr>
              <a:t>9/24/2025</a:t>
            </a:fld>
            <a:endParaRPr lang="en-US">
              <a:solidFill>
                <a:schemeClr val="tx1">
                  <a:tint val="75000"/>
                </a:schemeClr>
              </a:solidFill>
              <a:latin typeface="+mn-lt"/>
            </a:endParaRPr>
          </a:p>
        </p:txBody>
      </p:sp>
      <p:graphicFrame>
        <p:nvGraphicFramePr>
          <p:cNvPr id="182" name="Textfeld 1">
            <a:extLst>
              <a:ext uri="{FF2B5EF4-FFF2-40B4-BE49-F238E27FC236}">
                <a16:creationId xmlns:a16="http://schemas.microsoft.com/office/drawing/2014/main" id="{6E23905C-59E5-A9E3-B43D-403E384DD541}"/>
              </a:ext>
            </a:extLst>
          </p:cNvPr>
          <p:cNvGraphicFramePr/>
          <p:nvPr>
            <p:extLst>
              <p:ext uri="{D42A27DB-BD31-4B8C-83A1-F6EECF244321}">
                <p14:modId xmlns:p14="http://schemas.microsoft.com/office/powerpoint/2010/main" val="80994553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9310218A-0DA6-E3A6-AFFE-C337DCAA011E}"/>
              </a:ext>
            </a:extLst>
          </p:cNvPr>
          <p:cNvPicPr>
            <a:picLocks noChangeAspect="1"/>
          </p:cNvPicPr>
          <p:nvPr/>
        </p:nvPicPr>
        <p:blipFill>
          <a:blip r:embed="rId7"/>
          <a:stretch>
            <a:fillRect/>
          </a:stretch>
        </p:blipFill>
        <p:spPr>
          <a:xfrm>
            <a:off x="2440124" y="6355683"/>
            <a:ext cx="7108552" cy="3657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6" name="Rectangle 174">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Schwarz, Dunkelheit enthält.&#10;&#10;KI-generierte Inhalte können fehlerhaft sein.">
            <a:extLst>
              <a:ext uri="{FF2B5EF4-FFF2-40B4-BE49-F238E27FC236}">
                <a16:creationId xmlns:a16="http://schemas.microsoft.com/office/drawing/2014/main" id="{B6A9CBDE-73DF-5DBC-046A-002A67412C70}"/>
              </a:ext>
            </a:extLst>
          </p:cNvPr>
          <p:cNvPicPr>
            <a:picLocks noChangeAspect="1"/>
          </p:cNvPicPr>
          <p:nvPr/>
        </p:nvPicPr>
        <p:blipFill>
          <a:blip r:embed="rId2"/>
          <a:stretch>
            <a:fillRect/>
          </a:stretch>
        </p:blipFill>
        <p:spPr>
          <a:xfrm>
            <a:off x="1104900" y="894327"/>
            <a:ext cx="749300" cy="38557"/>
          </a:xfrm>
          <a:prstGeom prst="rect">
            <a:avLst/>
          </a:prstGeom>
        </p:spPr>
      </p:pic>
      <p:sp>
        <p:nvSpPr>
          <p:cNvPr id="170" name="PlaceHolder 2"/>
          <p:cNvSpPr>
            <a:spLocks noGrp="1"/>
          </p:cNvSpPr>
          <p:nvPr>
            <p:ph idx="4294967295"/>
          </p:nvPr>
        </p:nvSpPr>
        <p:spPr>
          <a:xfrm>
            <a:off x="1009650" y="1847849"/>
            <a:ext cx="9994900" cy="4254501"/>
          </a:xfrm>
          <a:prstGeom prst="rect">
            <a:avLst/>
          </a:prstGeom>
        </p:spPr>
        <p:txBody>
          <a:bodyPr vert="horz" lIns="91440" tIns="45720" rIns="91440" bIns="45720" rtlCol="0">
            <a:normAutofit/>
          </a:bodyPr>
          <a:lstStyle/>
          <a:p>
            <a:pPr marL="228600">
              <a:spcBef>
                <a:spcPts val="1001"/>
              </a:spcBef>
            </a:pPr>
            <a:r>
              <a:rPr lang="en-US" sz="2000" dirty="0">
                <a:effectLst/>
              </a:rPr>
              <a:t>Die </a:t>
            </a:r>
            <a:r>
              <a:rPr lang="en-US" sz="2000" dirty="0" err="1">
                <a:effectLst/>
              </a:rPr>
              <a:t>Plätze</a:t>
            </a:r>
            <a:r>
              <a:rPr lang="en-US" sz="2000" dirty="0">
                <a:effectLst/>
              </a:rPr>
              <a:t> </a:t>
            </a:r>
            <a:r>
              <a:rPr lang="en-US" sz="2000" dirty="0" err="1">
                <a:effectLst/>
              </a:rPr>
              <a:t>wurden</a:t>
            </a:r>
            <a:r>
              <a:rPr lang="en-US" sz="2000" dirty="0">
                <a:effectLst/>
              </a:rPr>
              <a:t> </a:t>
            </a:r>
            <a:r>
              <a:rPr lang="en-US" sz="2000" dirty="0" err="1">
                <a:effectLst/>
              </a:rPr>
              <a:t>vor</a:t>
            </a:r>
            <a:r>
              <a:rPr lang="en-US" sz="2000" dirty="0">
                <a:effectLst/>
              </a:rPr>
              <a:t> </a:t>
            </a:r>
            <a:r>
              <a:rPr lang="en-US" sz="2000" dirty="0" err="1">
                <a:effectLst/>
              </a:rPr>
              <a:t>über</a:t>
            </a:r>
            <a:r>
              <a:rPr lang="en-US" sz="2000" dirty="0">
                <a:effectLst/>
              </a:rPr>
              <a:t> 30 Jahren </a:t>
            </a:r>
            <a:r>
              <a:rPr lang="en-US" sz="2000" dirty="0" err="1">
                <a:effectLst/>
              </a:rPr>
              <a:t>grundlegend</a:t>
            </a:r>
            <a:r>
              <a:rPr lang="en-US" sz="2000" dirty="0">
                <a:effectLst/>
              </a:rPr>
              <a:t> </a:t>
            </a:r>
            <a:r>
              <a:rPr lang="en-US" sz="2000" dirty="0" err="1">
                <a:effectLst/>
              </a:rPr>
              <a:t>saniert</a:t>
            </a:r>
            <a:r>
              <a:rPr lang="en-US" sz="2000" dirty="0">
                <a:effectLst/>
              </a:rPr>
              <a:t>, </a:t>
            </a:r>
            <a:r>
              <a:rPr lang="en-US" sz="2000" dirty="0" err="1">
                <a:effectLst/>
              </a:rPr>
              <a:t>obwohl</a:t>
            </a:r>
            <a:r>
              <a:rPr lang="en-US" sz="2000" dirty="0">
                <a:effectLst/>
              </a:rPr>
              <a:t> </a:t>
            </a:r>
            <a:r>
              <a:rPr lang="en-US" sz="2000" dirty="0" err="1">
                <a:effectLst/>
              </a:rPr>
              <a:t>ihre</a:t>
            </a:r>
            <a:r>
              <a:rPr lang="en-US" sz="2000" dirty="0">
                <a:effectLst/>
              </a:rPr>
              <a:t> </a:t>
            </a:r>
            <a:r>
              <a:rPr lang="en-US" sz="2000" dirty="0" err="1">
                <a:effectLst/>
              </a:rPr>
              <a:t>Lebensdauer</a:t>
            </a:r>
            <a:r>
              <a:rPr lang="en-US" sz="2000" dirty="0">
                <a:effectLst/>
              </a:rPr>
              <a:t> </a:t>
            </a:r>
            <a:r>
              <a:rPr lang="en-US" sz="2000" dirty="0" err="1">
                <a:effectLst/>
              </a:rPr>
              <a:t>normalerweise</a:t>
            </a:r>
            <a:r>
              <a:rPr lang="en-US" sz="2000" dirty="0">
                <a:effectLst/>
              </a:rPr>
              <a:t> 25-30 Jahre </a:t>
            </a:r>
            <a:r>
              <a:rPr lang="en-US" sz="2000" dirty="0" err="1">
                <a:effectLst/>
              </a:rPr>
              <a:t>beträgt</a:t>
            </a:r>
            <a:r>
              <a:rPr lang="en-US" sz="2000" dirty="0">
                <a:effectLst/>
              </a:rPr>
              <a:t>.</a:t>
            </a:r>
          </a:p>
          <a:p>
            <a:pPr marL="228600">
              <a:spcBef>
                <a:spcPts val="1001"/>
              </a:spcBef>
            </a:pPr>
            <a:r>
              <a:rPr lang="en-US" sz="2000" dirty="0">
                <a:effectLst/>
              </a:rPr>
              <a:t>Trotz </a:t>
            </a:r>
            <a:r>
              <a:rPr lang="en-US" sz="2000" dirty="0" err="1">
                <a:effectLst/>
              </a:rPr>
              <a:t>regelmäßiger</a:t>
            </a:r>
            <a:r>
              <a:rPr lang="en-US" sz="2000" dirty="0">
                <a:effectLst/>
              </a:rPr>
              <a:t> </a:t>
            </a:r>
            <a:r>
              <a:rPr lang="en-US" sz="2000" dirty="0" err="1">
                <a:effectLst/>
              </a:rPr>
              <a:t>Wartung</a:t>
            </a:r>
            <a:r>
              <a:rPr lang="en-US" sz="2000" dirty="0">
                <a:effectLst/>
              </a:rPr>
              <a:t> </a:t>
            </a:r>
            <a:r>
              <a:rPr lang="en-US" sz="2000" dirty="0" err="1">
                <a:effectLst/>
              </a:rPr>
              <a:t>zeigen</a:t>
            </a:r>
            <a:r>
              <a:rPr lang="en-US" sz="2000" dirty="0">
                <a:effectLst/>
              </a:rPr>
              <a:t> </a:t>
            </a:r>
            <a:r>
              <a:rPr lang="en-US" sz="2000" dirty="0" err="1">
                <a:effectLst/>
              </a:rPr>
              <a:t>sich</a:t>
            </a:r>
            <a:r>
              <a:rPr lang="en-US" sz="2000" dirty="0">
                <a:effectLst/>
              </a:rPr>
              <a:t> </a:t>
            </a:r>
            <a:r>
              <a:rPr lang="en-US" sz="2000" dirty="0" err="1">
                <a:effectLst/>
              </a:rPr>
              <a:t>Alterserscheinungen</a:t>
            </a:r>
            <a:r>
              <a:rPr lang="en-US" sz="2000" dirty="0">
                <a:effectLst/>
              </a:rPr>
              <a:t> </a:t>
            </a:r>
            <a:r>
              <a:rPr lang="en-US" sz="2000" dirty="0" err="1">
                <a:effectLst/>
              </a:rPr>
              <a:t>wie</a:t>
            </a:r>
            <a:r>
              <a:rPr lang="en-US" sz="2000" dirty="0">
                <a:effectLst/>
              </a:rPr>
              <a:t> </a:t>
            </a:r>
            <a:r>
              <a:rPr lang="en-US" sz="2000" dirty="0" err="1">
                <a:effectLst/>
              </a:rPr>
              <a:t>Unebenheiten</a:t>
            </a:r>
            <a:r>
              <a:rPr lang="en-US" sz="2000" dirty="0">
                <a:effectLst/>
              </a:rPr>
              <a:t> und </a:t>
            </a:r>
            <a:r>
              <a:rPr lang="en-US" sz="2000" dirty="0" err="1">
                <a:effectLst/>
              </a:rPr>
              <a:t>Steinbildung</a:t>
            </a:r>
            <a:r>
              <a:rPr lang="en-US" sz="2000" dirty="0">
                <a:effectLst/>
              </a:rPr>
              <a:t>.</a:t>
            </a:r>
          </a:p>
          <a:p>
            <a:pPr marL="228600">
              <a:spcBef>
                <a:spcPts val="1001"/>
              </a:spcBef>
            </a:pPr>
            <a:r>
              <a:rPr lang="en-US" sz="2000" dirty="0">
                <a:effectLst/>
              </a:rPr>
              <a:t>Nach Regen </a:t>
            </a:r>
            <a:r>
              <a:rPr lang="en-US" sz="2000" dirty="0" err="1">
                <a:effectLst/>
              </a:rPr>
              <a:t>sind</a:t>
            </a:r>
            <a:r>
              <a:rPr lang="en-US" sz="2000" dirty="0">
                <a:effectLst/>
              </a:rPr>
              <a:t> die </a:t>
            </a:r>
            <a:r>
              <a:rPr lang="en-US" sz="2000" dirty="0" err="1">
                <a:effectLst/>
              </a:rPr>
              <a:t>Plätze</a:t>
            </a:r>
            <a:r>
              <a:rPr lang="en-US" sz="2000" dirty="0">
                <a:effectLst/>
              </a:rPr>
              <a:t>, </a:t>
            </a:r>
            <a:r>
              <a:rPr lang="en-US" sz="2000" dirty="0" err="1">
                <a:effectLst/>
              </a:rPr>
              <a:t>besonders</a:t>
            </a:r>
            <a:r>
              <a:rPr lang="en-US" sz="2000" dirty="0">
                <a:effectLst/>
              </a:rPr>
              <a:t> </a:t>
            </a:r>
            <a:r>
              <a:rPr lang="en-US" sz="2000" dirty="0" err="1">
                <a:effectLst/>
              </a:rPr>
              <a:t>zwischen</a:t>
            </a:r>
            <a:r>
              <a:rPr lang="en-US" sz="2000" dirty="0">
                <a:effectLst/>
              </a:rPr>
              <a:t> Platz 4 und 5, </a:t>
            </a:r>
            <a:r>
              <a:rPr lang="en-US" sz="2000" dirty="0" err="1">
                <a:effectLst/>
              </a:rPr>
              <a:t>lange</a:t>
            </a:r>
            <a:r>
              <a:rPr lang="en-US" sz="2000" dirty="0">
                <a:effectLst/>
              </a:rPr>
              <a:t> </a:t>
            </a:r>
            <a:r>
              <a:rPr lang="en-US" sz="2000" dirty="0" err="1">
                <a:effectLst/>
              </a:rPr>
              <a:t>matschig</a:t>
            </a:r>
            <a:r>
              <a:rPr lang="en-US" sz="2000" dirty="0">
                <a:effectLst/>
              </a:rPr>
              <a:t> und </a:t>
            </a:r>
            <a:r>
              <a:rPr lang="en-US" sz="2000" dirty="0" err="1">
                <a:effectLst/>
              </a:rPr>
              <a:t>schwer</a:t>
            </a:r>
            <a:r>
              <a:rPr lang="en-US" sz="2000" dirty="0">
                <a:effectLst/>
              </a:rPr>
              <a:t> </a:t>
            </a:r>
            <a:r>
              <a:rPr lang="en-US" sz="2000" dirty="0" err="1">
                <a:effectLst/>
              </a:rPr>
              <a:t>bespielbar</a:t>
            </a:r>
            <a:r>
              <a:rPr lang="en-US" sz="2000" dirty="0">
                <a:effectLst/>
              </a:rPr>
              <a:t>.</a:t>
            </a:r>
          </a:p>
          <a:p>
            <a:pPr marL="228600">
              <a:spcBef>
                <a:spcPts val="1001"/>
              </a:spcBef>
            </a:pPr>
            <a:r>
              <a:rPr lang="en-US" sz="2000" dirty="0" err="1">
                <a:effectLst/>
              </a:rPr>
              <a:t>Aufgrund</a:t>
            </a:r>
            <a:r>
              <a:rPr lang="en-US" sz="2000" dirty="0">
                <a:effectLst/>
              </a:rPr>
              <a:t> der </a:t>
            </a:r>
            <a:r>
              <a:rPr lang="en-US" sz="2000" dirty="0" err="1">
                <a:effectLst/>
              </a:rPr>
              <a:t>aktuellen</a:t>
            </a:r>
            <a:r>
              <a:rPr lang="en-US" sz="2000" dirty="0">
                <a:effectLst/>
              </a:rPr>
              <a:t> </a:t>
            </a:r>
            <a:r>
              <a:rPr lang="en-US" sz="2000" dirty="0" err="1">
                <a:effectLst/>
              </a:rPr>
              <a:t>Finanzlage</a:t>
            </a:r>
            <a:r>
              <a:rPr lang="en-US" sz="2000" dirty="0">
                <a:effectLst/>
              </a:rPr>
              <a:t> plant der MTCA </a:t>
            </a:r>
            <a:r>
              <a:rPr lang="en-US" sz="2000" dirty="0" err="1">
                <a:effectLst/>
              </a:rPr>
              <a:t>nachhaltige</a:t>
            </a:r>
            <a:r>
              <a:rPr lang="en-US" sz="2000" dirty="0">
                <a:effectLst/>
              </a:rPr>
              <a:t> </a:t>
            </a:r>
            <a:r>
              <a:rPr lang="en-US" sz="2000" dirty="0" err="1">
                <a:effectLst/>
              </a:rPr>
              <a:t>Investitionen</a:t>
            </a:r>
            <a:r>
              <a:rPr lang="en-US" sz="2000" dirty="0">
                <a:effectLst/>
              </a:rPr>
              <a:t>,</a:t>
            </a:r>
            <a:br>
              <a:rPr lang="en-US" sz="2000" dirty="0">
                <a:effectLst/>
              </a:rPr>
            </a:br>
            <a:br>
              <a:rPr lang="en-US" sz="2000" dirty="0">
                <a:effectLst/>
              </a:rPr>
            </a:br>
            <a:r>
              <a:rPr lang="en-US" sz="2000" dirty="0" err="1">
                <a:effectLst/>
              </a:rPr>
              <a:t>Ergebnis</a:t>
            </a:r>
            <a:r>
              <a:rPr lang="en-US" sz="2000" dirty="0">
                <a:effectLst/>
              </a:rPr>
              <a:t> der </a:t>
            </a:r>
            <a:r>
              <a:rPr lang="en-US" sz="2000" dirty="0" err="1">
                <a:effectLst/>
              </a:rPr>
              <a:t>Mitgliederbefragung</a:t>
            </a:r>
            <a:r>
              <a:rPr lang="en-US" sz="2000" dirty="0">
                <a:effectLst/>
              </a:rPr>
              <a:t> 2023 </a:t>
            </a:r>
            <a:r>
              <a:rPr lang="en-US" sz="2000" dirty="0"/>
              <a:t>+ </a:t>
            </a:r>
            <a:r>
              <a:rPr lang="en-US" sz="2000" dirty="0" err="1">
                <a:effectLst/>
              </a:rPr>
              <a:t>Beschluss</a:t>
            </a:r>
            <a:r>
              <a:rPr lang="en-US" sz="2000" dirty="0">
                <a:effectLst/>
              </a:rPr>
              <a:t> in der JHV 2024: </a:t>
            </a:r>
            <a:br>
              <a:rPr lang="en-US" sz="2000" dirty="0"/>
            </a:br>
            <a:r>
              <a:rPr lang="en-US" sz="2000" dirty="0" err="1">
                <a:effectLst/>
              </a:rPr>
              <a:t>Sanierung</a:t>
            </a:r>
            <a:r>
              <a:rPr lang="en-US" sz="2000" dirty="0">
                <a:effectLst/>
              </a:rPr>
              <a:t> der Terrasse und </a:t>
            </a:r>
            <a:r>
              <a:rPr lang="en-US" sz="2000" dirty="0" err="1">
                <a:effectLst/>
              </a:rPr>
              <a:t>Plätze</a:t>
            </a:r>
            <a:r>
              <a:rPr lang="en-US" sz="2000" dirty="0">
                <a:effectLst/>
              </a:rPr>
              <a:t> </a:t>
            </a:r>
            <a:r>
              <a:rPr lang="en-US" sz="2000" dirty="0" err="1">
                <a:effectLst/>
              </a:rPr>
              <a:t>soll</a:t>
            </a:r>
            <a:r>
              <a:rPr lang="en-US" sz="2000" dirty="0">
                <a:effectLst/>
              </a:rPr>
              <a:t> </a:t>
            </a:r>
            <a:r>
              <a:rPr lang="en-US" sz="2000" dirty="0" err="1">
                <a:effectLst/>
              </a:rPr>
              <a:t>evaluiert</a:t>
            </a:r>
            <a:r>
              <a:rPr lang="en-US" sz="2000" dirty="0">
                <a:effectLst/>
              </a:rPr>
              <a:t> </a:t>
            </a:r>
            <a:r>
              <a:rPr lang="en-US" sz="2000" dirty="0" err="1">
                <a:effectLst/>
              </a:rPr>
              <a:t>werden</a:t>
            </a:r>
            <a:endParaRPr lang="en-US" sz="2000" dirty="0"/>
          </a:p>
        </p:txBody>
      </p:sp>
      <p:sp>
        <p:nvSpPr>
          <p:cNvPr id="6" name="PlaceHolder 5"/>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8E60CD12-4347-48FF-A64B-1ABB9242C038}" type="datetime1">
              <a:rPr lang="en-US" smtClean="0">
                <a:solidFill>
                  <a:schemeClr val="tx1">
                    <a:tint val="75000"/>
                  </a:schemeClr>
                </a:solidFill>
                <a:latin typeface="+mn-lt"/>
              </a:rPr>
              <a:pPr>
                <a:spcAft>
                  <a:spcPts val="600"/>
                </a:spcAft>
              </a:pPr>
              <a:t>9/24/2025</a:t>
            </a:fld>
            <a:endParaRPr lang="en-US">
              <a:solidFill>
                <a:schemeClr val="tx1">
                  <a:tint val="75000"/>
                </a:schemeClr>
              </a:solidFill>
              <a:latin typeface="+mn-lt"/>
            </a:endParaRPr>
          </a:p>
        </p:txBody>
      </p:sp>
      <p:sp>
        <p:nvSpPr>
          <p:cNvPr id="5" name="PlaceHolder 4"/>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19C0AE9D-5338-4030-AD64-D64CA83B245C}" type="slidenum">
              <a:rPr lang="en-US" smtClean="0">
                <a:solidFill>
                  <a:schemeClr val="tx1">
                    <a:tint val="75000"/>
                  </a:schemeClr>
                </a:solidFill>
                <a:latin typeface="+mn-lt"/>
              </a:rPr>
              <a:pPr>
                <a:spcAft>
                  <a:spcPts val="600"/>
                </a:spcAft>
              </a:pPr>
              <a:t>2</a:t>
            </a:fld>
            <a:endParaRPr lang="en-US">
              <a:solidFill>
                <a:schemeClr val="tx1">
                  <a:tint val="75000"/>
                </a:schemeClr>
              </a:solidFill>
              <a:latin typeface="+mn-lt"/>
            </a:endParaRPr>
          </a:p>
        </p:txBody>
      </p:sp>
      <p:sp>
        <p:nvSpPr>
          <p:cNvPr id="2" name="Rechteck 1">
            <a:extLst>
              <a:ext uri="{FF2B5EF4-FFF2-40B4-BE49-F238E27FC236}">
                <a16:creationId xmlns:a16="http://schemas.microsoft.com/office/drawing/2014/main" id="{20E1BAF2-987D-B612-5043-18E497EA292F}"/>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laceHolder 1">
            <a:extLst>
              <a:ext uri="{FF2B5EF4-FFF2-40B4-BE49-F238E27FC236}">
                <a16:creationId xmlns:a16="http://schemas.microsoft.com/office/drawing/2014/main" id="{30978CE2-A6EB-A072-38B1-98FF836C5BD9}"/>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Notwendigkeit</a:t>
            </a:r>
            <a:endParaRPr lang="en-US" sz="3600" spc="-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A39CE488-2C99-C9D4-AC99-4550B98AD82F}"/>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A11F7BE4-C01C-F0B4-99C2-635E73B412DA}"/>
              </a:ext>
            </a:extLst>
          </p:cNvPr>
          <p:cNvSpPr>
            <a:spLocks noGrp="1"/>
          </p:cNvSpPr>
          <p:nvPr>
            <p:ph type="sldNum" idx="12"/>
          </p:nvPr>
        </p:nvSpPr>
        <p:spPr/>
        <p:txBody>
          <a:bodyPr/>
          <a:lstStyle/>
          <a:p>
            <a:fld id="{E73DD3CD-DA75-4B5E-BD78-652A6D11D01E}" type="slidenum">
              <a:rPr/>
              <a:t>20</a:t>
            </a:fld>
            <a:endParaRPr/>
          </a:p>
        </p:txBody>
      </p:sp>
      <p:sp>
        <p:nvSpPr>
          <p:cNvPr id="9" name="PlaceHolder 8">
            <a:extLst>
              <a:ext uri="{FF2B5EF4-FFF2-40B4-BE49-F238E27FC236}">
                <a16:creationId xmlns:a16="http://schemas.microsoft.com/office/drawing/2014/main" id="{DDDAE589-E7FC-51F3-DA93-72EC3BCC912E}"/>
              </a:ext>
            </a:extLst>
          </p:cNvPr>
          <p:cNvSpPr>
            <a:spLocks noGrp="1"/>
          </p:cNvSpPr>
          <p:nvPr>
            <p:ph type="dt" idx="10"/>
          </p:nvPr>
        </p:nvSpPr>
        <p:spPr/>
        <p:txBody>
          <a:bodyPr/>
          <a:lstStyle/>
          <a:p>
            <a:fld id="{3B962857-F3F0-4909-9772-A13DF441E699}" type="datetime1">
              <a:rPr lang="de"/>
              <a:t>24.09.2025</a:t>
            </a:fld>
            <a:endParaRPr lang="de"/>
          </a:p>
        </p:txBody>
      </p:sp>
      <p:sp>
        <p:nvSpPr>
          <p:cNvPr id="182" name="PlaceHolder 1">
            <a:extLst>
              <a:ext uri="{FF2B5EF4-FFF2-40B4-BE49-F238E27FC236}">
                <a16:creationId xmlns:a16="http://schemas.microsoft.com/office/drawing/2014/main" id="{3777DD61-A9D1-ED81-48E8-E7402A6630E0}"/>
              </a:ext>
            </a:extLst>
          </p:cNvPr>
          <p:cNvSpPr>
            <a:spLocks noGrp="1"/>
          </p:cNvSpPr>
          <p:nvPr>
            <p:ph type="title" idx="4294967295"/>
          </p:nvPr>
        </p:nvSpPr>
        <p:spPr>
          <a:xfrm>
            <a:off x="838200" y="187156"/>
            <a:ext cx="10515600" cy="1325562"/>
          </a:xfrm>
          <a:prstGeom prst="rect">
            <a:avLst/>
          </a:prstGeom>
          <a:noFill/>
          <a:ln w="0">
            <a:noFill/>
          </a:ln>
        </p:spPr>
        <p:txBody>
          <a:bodyPr anchor="ctr">
            <a:normAutofit/>
          </a:bodyPr>
          <a:lstStyle/>
          <a:p>
            <a:pPr indent="0" algn="ctr" defTabSz="914400">
              <a:lnSpc>
                <a:spcPct val="90000"/>
              </a:lnSpc>
              <a:buNone/>
            </a:pPr>
            <a:r>
              <a:rPr lang="de-DE" sz="5400" spc="-1" dirty="0">
                <a:solidFill>
                  <a:schemeClr val="dk1"/>
                </a:solidFill>
                <a:latin typeface="Calisto MT"/>
              </a:rPr>
              <a:t>A.</a:t>
            </a:r>
            <a:r>
              <a:rPr lang="de-DE" sz="5400" b="0" strike="noStrike" spc="-1" dirty="0">
                <a:solidFill>
                  <a:schemeClr val="dk1"/>
                </a:solidFill>
                <a:latin typeface="Calisto MT"/>
              </a:rPr>
              <a:t> Herkömmlicher Sandplatz</a:t>
            </a:r>
            <a:endParaRPr lang="de-DE" sz="5400" b="0" strike="noStrike" spc="-1" dirty="0">
              <a:solidFill>
                <a:schemeClr val="dk1"/>
              </a:solidFill>
              <a:latin typeface="Aptos"/>
            </a:endParaRPr>
          </a:p>
        </p:txBody>
      </p:sp>
      <p:sp>
        <p:nvSpPr>
          <p:cNvPr id="183" name="PlaceHolder 2">
            <a:extLst>
              <a:ext uri="{FF2B5EF4-FFF2-40B4-BE49-F238E27FC236}">
                <a16:creationId xmlns:a16="http://schemas.microsoft.com/office/drawing/2014/main" id="{2C91ABF7-4BE9-A973-062A-41E23D6E6470}"/>
              </a:ext>
            </a:extLst>
          </p:cNvPr>
          <p:cNvSpPr>
            <a:spLocks noGrp="1"/>
          </p:cNvSpPr>
          <p:nvPr>
            <p:ph idx="4294967295"/>
          </p:nvPr>
        </p:nvSpPr>
        <p:spPr>
          <a:xfrm>
            <a:off x="938212" y="1680954"/>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4" name="PlaceHolder 3">
            <a:extLst>
              <a:ext uri="{FF2B5EF4-FFF2-40B4-BE49-F238E27FC236}">
                <a16:creationId xmlns:a16="http://schemas.microsoft.com/office/drawing/2014/main" id="{22B4FCF9-EB6A-244F-2759-055CC1926EBB}"/>
              </a:ext>
            </a:extLst>
          </p:cNvPr>
          <p:cNvSpPr>
            <a:spLocks noGrp="1"/>
          </p:cNvSpPr>
          <p:nvPr>
            <p:ph idx="4294967295"/>
          </p:nvPr>
        </p:nvSpPr>
        <p:spPr>
          <a:xfrm>
            <a:off x="938212" y="2659063"/>
            <a:ext cx="5157788" cy="3530600"/>
          </a:xfrm>
          <a:prstGeom prst="rect">
            <a:avLst/>
          </a:prstGeom>
          <a:solidFill>
            <a:schemeClr val="lt1"/>
          </a:solidFill>
          <a:ln w="0">
            <a:solidFill>
              <a:srgbClr val="000000"/>
            </a:solidFill>
          </a:ln>
        </p:spPr>
        <p:txBody>
          <a:bodyPr lIns="91440" tIns="45720" rIns="91440" bIns="45720" anchor="t">
            <a:normAutofit/>
          </a:bodyPr>
          <a:lstStyle/>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Gewohntes Spielverhalten</a:t>
            </a:r>
            <a:endParaRPr lang="de-DE" sz="1800" b="0" strike="noStrike" spc="-1" dirty="0">
              <a:solidFill>
                <a:schemeClr val="dk1"/>
              </a:solidFill>
              <a:latin typeface="Aptos"/>
            </a:endParaRPr>
          </a:p>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Geringe Baukosten (</a:t>
            </a:r>
            <a:r>
              <a:rPr lang="de-DE" sz="1800" spc="-1" dirty="0">
                <a:solidFill>
                  <a:schemeClr val="dk1"/>
                </a:solidFill>
                <a:latin typeface="Calisto MT"/>
              </a:rPr>
              <a:t>40</a:t>
            </a:r>
            <a:r>
              <a:rPr lang="de-DE" sz="1800" b="0" strike="noStrike" spc="-1" dirty="0">
                <a:solidFill>
                  <a:schemeClr val="dk1"/>
                </a:solidFill>
                <a:latin typeface="Calisto MT"/>
              </a:rPr>
              <a:t>-50€/qm, 30k€/Platz)</a:t>
            </a:r>
            <a:endParaRPr lang="de-DE" sz="1800" b="0" strike="noStrike" spc="-1" dirty="0">
              <a:solidFill>
                <a:schemeClr val="dk1"/>
              </a:solidFill>
              <a:latin typeface="Aptos"/>
            </a:endParaRPr>
          </a:p>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Lange Lebensdauer (&gt;25-30 Jahre)</a:t>
            </a:r>
          </a:p>
          <a:p>
            <a:pPr marL="228600" indent="-228600" defTabSz="914400">
              <a:lnSpc>
                <a:spcPct val="90000"/>
              </a:lnSpc>
              <a:spcBef>
                <a:spcPts val="1001"/>
              </a:spcBef>
              <a:buClr>
                <a:srgbClr val="000000"/>
              </a:buClr>
              <a:buFont typeface="Wingdings" charset="2"/>
              <a:buChar char=""/>
            </a:pPr>
            <a:r>
              <a:rPr lang="de-DE" sz="1800" spc="-1" dirty="0">
                <a:solidFill>
                  <a:schemeClr val="dk1"/>
                </a:solidFill>
                <a:latin typeface="Calisto MT"/>
              </a:rPr>
              <a:t>Verbesserter Wasserabfluss durch neues </a:t>
            </a:r>
            <a:r>
              <a:rPr lang="de-DE" sz="1800" spc="-1" dirty="0" err="1">
                <a:solidFill>
                  <a:schemeClr val="dk1"/>
                </a:solidFill>
                <a:latin typeface="Calisto MT"/>
              </a:rPr>
              <a:t>Drainagensystem</a:t>
            </a:r>
            <a:r>
              <a:rPr lang="de-DE" sz="1800" spc="-1" dirty="0">
                <a:solidFill>
                  <a:schemeClr val="dk1"/>
                </a:solidFill>
                <a:latin typeface="Calisto MT"/>
              </a:rPr>
              <a:t> und Sickergrube</a:t>
            </a:r>
            <a:endParaRPr lang="de-DE" sz="1800" b="0" strike="noStrike" spc="-1" dirty="0">
              <a:solidFill>
                <a:schemeClr val="dk1"/>
              </a:solidFill>
              <a:latin typeface="Aptos"/>
            </a:endParaRPr>
          </a:p>
        </p:txBody>
      </p:sp>
      <p:sp>
        <p:nvSpPr>
          <p:cNvPr id="185" name="PlaceHolder 4">
            <a:extLst>
              <a:ext uri="{FF2B5EF4-FFF2-40B4-BE49-F238E27FC236}">
                <a16:creationId xmlns:a16="http://schemas.microsoft.com/office/drawing/2014/main" id="{767A9F32-F053-8042-B818-C807908200F8}"/>
              </a:ext>
            </a:extLst>
          </p:cNvPr>
          <p:cNvSpPr>
            <a:spLocks noGrp="1"/>
          </p:cNvSpPr>
          <p:nvPr>
            <p:ph idx="4294967295"/>
          </p:nvPr>
        </p:nvSpPr>
        <p:spPr>
          <a:xfrm>
            <a:off x="6172066" y="2668204"/>
            <a:ext cx="5183187" cy="3530600"/>
          </a:xfrm>
          <a:prstGeom prst="rect">
            <a:avLst/>
          </a:prstGeom>
          <a:solidFill>
            <a:schemeClr val="lt1"/>
          </a:solidFill>
          <a:ln w="0">
            <a:solidFill>
              <a:srgbClr val="000000"/>
            </a:solidFill>
          </a:ln>
        </p:spPr>
        <p:txBody>
          <a:bodyPr anchor="t">
            <a:normAutofit/>
          </a:bodyPr>
          <a:lstStyle/>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Hohe Instandhaltungskosten, aktuell etwa 15.000 EUR pro Jahr (mit Firma erheblich teurer)</a:t>
            </a:r>
            <a:endParaRPr lang="de-DE" sz="1800" b="0" strike="noStrike" spc="-1" dirty="0">
              <a:solidFill>
                <a:schemeClr val="dk1"/>
              </a:solidFill>
              <a:latin typeface="Aptos"/>
            </a:endParaRPr>
          </a:p>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Auf Platzwart/Firma angewiesen</a:t>
            </a:r>
            <a:endParaRPr lang="de-DE" sz="1800" b="0" strike="noStrike" spc="-1" dirty="0">
              <a:solidFill>
                <a:schemeClr val="dk1"/>
              </a:solidFill>
              <a:latin typeface="Aptos"/>
            </a:endParaRPr>
          </a:p>
          <a:p>
            <a:pPr marL="228600" indent="-228600" defTabSz="914400">
              <a:lnSpc>
                <a:spcPct val="90000"/>
              </a:lnSpc>
              <a:spcBef>
                <a:spcPts val="1001"/>
              </a:spcBef>
              <a:buClr>
                <a:srgbClr val="000000"/>
              </a:buClr>
              <a:buFont typeface="Wingdings" charset="2"/>
              <a:buChar char=""/>
            </a:pPr>
            <a:r>
              <a:rPr lang="de-DE" sz="1800" b="0" strike="noStrike" spc="-1" dirty="0">
                <a:solidFill>
                  <a:schemeClr val="dk1"/>
                </a:solidFill>
                <a:latin typeface="Calisto MT"/>
              </a:rPr>
              <a:t>Probleme in Traglufthalle treten nach wenigen Jahren erneut auf! (</a:t>
            </a:r>
            <a:r>
              <a:rPr lang="de-DE" sz="1800" spc="-1" dirty="0">
                <a:solidFill>
                  <a:schemeClr val="dk1"/>
                </a:solidFill>
                <a:latin typeface="Calisto MT"/>
              </a:rPr>
              <a:t>hohe Luftfeuchtigkeit – trockener unebener Boden..)</a:t>
            </a:r>
          </a:p>
          <a:p>
            <a:pPr marL="228600" indent="-228600" defTabSz="914400">
              <a:lnSpc>
                <a:spcPct val="90000"/>
              </a:lnSpc>
              <a:spcBef>
                <a:spcPts val="1001"/>
              </a:spcBef>
              <a:buClr>
                <a:srgbClr val="000000"/>
              </a:buClr>
              <a:buFont typeface="Wingdings" charset="2"/>
              <a:buChar char=""/>
            </a:pPr>
            <a:r>
              <a:rPr lang="de-DE" sz="1800" spc="-1" dirty="0">
                <a:solidFill>
                  <a:schemeClr val="dk1"/>
                </a:solidFill>
                <a:latin typeface="Calisto MT"/>
              </a:rPr>
              <a:t>Weiterhin hoher Wasserverbrauch (mögliche Probleme im Hochsommer)</a:t>
            </a:r>
            <a:endParaRPr lang="de-DE" sz="1800" b="0" strike="noStrike" spc="-1" dirty="0">
              <a:solidFill>
                <a:schemeClr val="dk1"/>
              </a:solidFill>
              <a:latin typeface="Aptos"/>
            </a:endParaRPr>
          </a:p>
        </p:txBody>
      </p:sp>
      <p:sp>
        <p:nvSpPr>
          <p:cNvPr id="186" name="PlaceHolder 5">
            <a:extLst>
              <a:ext uri="{FF2B5EF4-FFF2-40B4-BE49-F238E27FC236}">
                <a16:creationId xmlns:a16="http://schemas.microsoft.com/office/drawing/2014/main" id="{0FAC48F4-FBD0-DF93-B84F-DEEF1FDD79C1}"/>
              </a:ext>
            </a:extLst>
          </p:cNvPr>
          <p:cNvSpPr>
            <a:spLocks noGrp="1"/>
          </p:cNvSpPr>
          <p:nvPr>
            <p:ph idx="4294967295"/>
          </p:nvPr>
        </p:nvSpPr>
        <p:spPr>
          <a:xfrm>
            <a:off x="6172066" y="1690972"/>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87F9439F-1E59-5526-8492-5D21714CDDF2}"/>
              </a:ext>
            </a:extLst>
          </p:cNvPr>
          <p:cNvSpPr/>
          <p:nvPr/>
        </p:nvSpPr>
        <p:spPr>
          <a:xfrm>
            <a:off x="3185726" y="1781938"/>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1BBCE2BC-5C5B-2EED-7A38-9A0024478D4B}"/>
              </a:ext>
            </a:extLst>
          </p:cNvPr>
          <p:cNvSpPr/>
          <p:nvPr/>
        </p:nvSpPr>
        <p:spPr>
          <a:xfrm>
            <a:off x="8432279" y="1781938"/>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5EF189D9-DEB2-3F25-1984-988C6C02AFB6}"/>
              </a:ext>
            </a:extLst>
          </p:cNvPr>
          <p:cNvPicPr>
            <a:picLocks noChangeAspect="1"/>
          </p:cNvPicPr>
          <p:nvPr/>
        </p:nvPicPr>
        <p:blipFill>
          <a:blip r:embed="rId3"/>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9204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74B69A01-4720-2199-F39E-6CA93BEBEF74}"/>
            </a:ext>
          </a:extLst>
        </p:cNvPr>
        <p:cNvGrpSpPr/>
        <p:nvPr/>
      </p:nvGrpSpPr>
      <p:grpSpPr>
        <a:xfrm>
          <a:off x="0" y="0"/>
          <a:ext cx="0" cy="0"/>
          <a:chOff x="0" y="0"/>
          <a:chExt cx="0" cy="0"/>
        </a:xfrm>
      </p:grpSpPr>
      <p:sp>
        <p:nvSpPr>
          <p:cNvPr id="189" name="Rechteck 13">
            <a:extLst>
              <a:ext uri="{FF2B5EF4-FFF2-40B4-BE49-F238E27FC236}">
                <a16:creationId xmlns:a16="http://schemas.microsoft.com/office/drawing/2014/main" id="{D1550180-3784-F3B5-B80A-E26E4B225EAD}"/>
              </a:ext>
            </a:extLst>
          </p:cNvPr>
          <p:cNvSpPr/>
          <p:nvPr/>
        </p:nvSpPr>
        <p:spPr>
          <a:xfrm>
            <a:off x="837720" y="1692335"/>
            <a:ext cx="10515240" cy="4473360"/>
          </a:xfrm>
          <a:prstGeom prst="rect">
            <a:avLst/>
          </a:prstGeom>
          <a:solidFill>
            <a:schemeClr val="bg1"/>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5" name="PlaceHolder 4">
            <a:extLst>
              <a:ext uri="{FF2B5EF4-FFF2-40B4-BE49-F238E27FC236}">
                <a16:creationId xmlns:a16="http://schemas.microsoft.com/office/drawing/2014/main" id="{426486E5-7561-22E5-E886-7D72020BF120}"/>
              </a:ext>
            </a:extLst>
          </p:cNvPr>
          <p:cNvSpPr>
            <a:spLocks noGrp="1"/>
          </p:cNvSpPr>
          <p:nvPr>
            <p:ph type="sldNum" idx="12"/>
          </p:nvPr>
        </p:nvSpPr>
        <p:spPr/>
        <p:txBody>
          <a:bodyPr/>
          <a:lstStyle/>
          <a:p>
            <a:fld id="{3C7F71C5-4A00-4177-BEDE-DC1522FA19E3}" type="slidenum">
              <a:rPr/>
              <a:t>21</a:t>
            </a:fld>
            <a:endParaRPr/>
          </a:p>
        </p:txBody>
      </p:sp>
      <p:sp>
        <p:nvSpPr>
          <p:cNvPr id="6" name="PlaceHolder 5">
            <a:extLst>
              <a:ext uri="{FF2B5EF4-FFF2-40B4-BE49-F238E27FC236}">
                <a16:creationId xmlns:a16="http://schemas.microsoft.com/office/drawing/2014/main" id="{FC1B1EF4-7D83-2DA2-72DB-AB7B541163CB}"/>
              </a:ext>
            </a:extLst>
          </p:cNvPr>
          <p:cNvSpPr>
            <a:spLocks noGrp="1"/>
          </p:cNvSpPr>
          <p:nvPr>
            <p:ph type="dt" idx="10"/>
          </p:nvPr>
        </p:nvSpPr>
        <p:spPr/>
        <p:txBody>
          <a:bodyPr/>
          <a:lstStyle/>
          <a:p>
            <a:fld id="{519DE579-8C88-4775-B5EA-0452BC4AD413}" type="datetime1">
              <a:rPr lang="de"/>
              <a:t>24.09.2025</a:t>
            </a:fld>
            <a:endParaRPr lang="de"/>
          </a:p>
        </p:txBody>
      </p:sp>
      <p:sp>
        <p:nvSpPr>
          <p:cNvPr id="191" name="PlaceHolder 2">
            <a:extLst>
              <a:ext uri="{FF2B5EF4-FFF2-40B4-BE49-F238E27FC236}">
                <a16:creationId xmlns:a16="http://schemas.microsoft.com/office/drawing/2014/main" id="{53562484-FA3C-717A-C097-FC7AFEA54B80}"/>
              </a:ext>
            </a:extLst>
          </p:cNvPr>
          <p:cNvSpPr>
            <a:spLocks noGrp="1"/>
          </p:cNvSpPr>
          <p:nvPr>
            <p:ph idx="4294967295"/>
          </p:nvPr>
        </p:nvSpPr>
        <p:spPr>
          <a:xfrm>
            <a:off x="2518702" y="2187527"/>
            <a:ext cx="7153275" cy="3482975"/>
          </a:xfrm>
          <a:prstGeom prst="rect">
            <a:avLst/>
          </a:prstGeom>
          <a:noFill/>
          <a:ln w="0">
            <a:noFill/>
          </a:ln>
        </p:spPr>
        <p:txBody>
          <a:bodyPr lIns="91440" tIns="45720" rIns="91440" bIns="45720" anchor="ctr">
            <a:normAutofit/>
          </a:bodyPr>
          <a:lstStyle/>
          <a:p>
            <a:pPr indent="0" algn="just" defTabSz="914400">
              <a:lnSpc>
                <a:spcPct val="90000"/>
              </a:lnSpc>
              <a:spcBef>
                <a:spcPts val="1001"/>
              </a:spcBef>
              <a:buNone/>
              <a:tabLst>
                <a:tab pos="0" algn="l"/>
              </a:tabLst>
            </a:pPr>
            <a:r>
              <a:rPr lang="de-DE" sz="2000" b="0" strike="noStrike" spc="-1" dirty="0">
                <a:solidFill>
                  <a:schemeClr val="dk1"/>
                </a:solidFill>
                <a:latin typeface="Calisto MT"/>
              </a:rPr>
              <a:t>In den folgenden Folien zu Allwetterplätzen betrachten wir ausschließlich Beläge, die nicht versiegelt sind und sandähnliche Spieleigenschaften besitzen. </a:t>
            </a:r>
            <a:endParaRPr lang="de-DE" sz="2000" b="0" strike="noStrike" spc="-1" dirty="0">
              <a:solidFill>
                <a:schemeClr val="dk1"/>
              </a:solidFill>
              <a:latin typeface="Aptos"/>
            </a:endParaRPr>
          </a:p>
          <a:p>
            <a:pPr indent="0" algn="just">
              <a:spcBef>
                <a:spcPts val="1001"/>
              </a:spcBef>
              <a:buNone/>
              <a:tabLst>
                <a:tab pos="0" algn="l"/>
              </a:tabLst>
            </a:pPr>
            <a:r>
              <a:rPr lang="de-DE" sz="2000" b="0" strike="noStrike" spc="-1" dirty="0">
                <a:solidFill>
                  <a:schemeClr val="dk1"/>
                </a:solidFill>
                <a:latin typeface="Calisto MT"/>
              </a:rPr>
              <a:t>Beläge wie klassische Hartplätze, Rebound Ace Hartplätze, </a:t>
            </a:r>
            <a:r>
              <a:rPr lang="de-DE" sz="2000" spc="-1" dirty="0">
                <a:solidFill>
                  <a:schemeClr val="dk1"/>
                </a:solidFill>
                <a:latin typeface="Calisto MT"/>
              </a:rPr>
              <a:t>reine Teppich-</a:t>
            </a:r>
            <a:r>
              <a:rPr lang="de-DE" sz="2000" b="0" strike="noStrike" spc="-1" dirty="0">
                <a:solidFill>
                  <a:schemeClr val="dk1"/>
                </a:solidFill>
                <a:latin typeface="Calisto MT"/>
              </a:rPr>
              <a:t> oder Kunstrasenplätze wurden</a:t>
            </a:r>
            <a:r>
              <a:rPr lang="de-DE" sz="2000" spc="-1" dirty="0">
                <a:solidFill>
                  <a:schemeClr val="dk1"/>
                </a:solidFill>
                <a:latin typeface="Calisto MT"/>
              </a:rPr>
              <a:t> in der Evaluation nicht berücksichtigt.</a:t>
            </a:r>
            <a:endParaRPr lang="de-DE" sz="2000" b="0" strike="noStrike" spc="-1" dirty="0">
              <a:solidFill>
                <a:schemeClr val="dk1"/>
              </a:solidFill>
              <a:latin typeface="Aptos"/>
            </a:endParaRPr>
          </a:p>
        </p:txBody>
      </p:sp>
      <p:pic>
        <p:nvPicPr>
          <p:cNvPr id="2" name="Grafik 1">
            <a:extLst>
              <a:ext uri="{FF2B5EF4-FFF2-40B4-BE49-F238E27FC236}">
                <a16:creationId xmlns:a16="http://schemas.microsoft.com/office/drawing/2014/main" id="{7F70F999-0787-3A1A-9649-7D01BB6EBF60}"/>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3" name="PlaceHolder 1">
            <a:extLst>
              <a:ext uri="{FF2B5EF4-FFF2-40B4-BE49-F238E27FC236}">
                <a16:creationId xmlns:a16="http://schemas.microsoft.com/office/drawing/2014/main" id="{3A20479B-E908-76D6-9AAD-30FBBA51BEC4}"/>
              </a:ext>
            </a:extLst>
          </p:cNvPr>
          <p:cNvSpPr txBox="1">
            <a:spLocks/>
          </p:cNvSpPr>
          <p:nvPr/>
        </p:nvSpPr>
        <p:spPr>
          <a:xfrm>
            <a:off x="837720" y="310221"/>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a:solidFill>
                  <a:schemeClr val="dk1"/>
                </a:solidFill>
                <a:latin typeface="Calisto MT"/>
              </a:rPr>
              <a:t>B. Allwetterplatz Allgemein</a:t>
            </a:r>
            <a:endParaRPr lang="de-DE" sz="5400" spc="-1" dirty="0">
              <a:solidFill>
                <a:schemeClr val="dk1"/>
              </a:solidFill>
              <a:latin typeface="Aptos"/>
            </a:endParaRPr>
          </a:p>
        </p:txBody>
      </p:sp>
    </p:spTree>
    <p:extLst>
      <p:ext uri="{BB962C8B-B14F-4D97-AF65-F5344CB8AC3E}">
        <p14:creationId xmlns:p14="http://schemas.microsoft.com/office/powerpoint/2010/main" val="24449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F20EC3FF-55E5-C065-2B8F-3EB3650D9818}"/>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713543D5-C743-397B-986D-EEA1B4605442}"/>
              </a:ext>
            </a:extLst>
          </p:cNvPr>
          <p:cNvSpPr>
            <a:spLocks noGrp="1"/>
          </p:cNvSpPr>
          <p:nvPr>
            <p:ph type="sldNum" idx="12"/>
          </p:nvPr>
        </p:nvSpPr>
        <p:spPr/>
        <p:txBody>
          <a:bodyPr/>
          <a:lstStyle/>
          <a:p>
            <a:fld id="{E73DD3CD-DA75-4B5E-BD78-652A6D11D01E}" type="slidenum">
              <a:rPr/>
              <a:t>22</a:t>
            </a:fld>
            <a:endParaRPr/>
          </a:p>
        </p:txBody>
      </p:sp>
      <p:sp>
        <p:nvSpPr>
          <p:cNvPr id="9" name="PlaceHolder 8">
            <a:extLst>
              <a:ext uri="{FF2B5EF4-FFF2-40B4-BE49-F238E27FC236}">
                <a16:creationId xmlns:a16="http://schemas.microsoft.com/office/drawing/2014/main" id="{96620B54-A90E-615C-5EC8-E9EB63F6139D}"/>
              </a:ext>
            </a:extLst>
          </p:cNvPr>
          <p:cNvSpPr>
            <a:spLocks noGrp="1"/>
          </p:cNvSpPr>
          <p:nvPr>
            <p:ph type="dt" idx="10"/>
          </p:nvPr>
        </p:nvSpPr>
        <p:spPr/>
        <p:txBody>
          <a:bodyPr/>
          <a:lstStyle/>
          <a:p>
            <a:fld id="{3B962857-F3F0-4909-9772-A13DF441E699}" type="datetime1">
              <a:rPr lang="de"/>
              <a:t>24.09.2025</a:t>
            </a:fld>
            <a:endParaRPr lang="de"/>
          </a:p>
        </p:txBody>
      </p:sp>
      <p:sp>
        <p:nvSpPr>
          <p:cNvPr id="182" name="PlaceHolder 1">
            <a:extLst>
              <a:ext uri="{FF2B5EF4-FFF2-40B4-BE49-F238E27FC236}">
                <a16:creationId xmlns:a16="http://schemas.microsoft.com/office/drawing/2014/main" id="{B5E830FA-ECFB-6721-6919-E79AF59B2309}"/>
              </a:ext>
            </a:extLst>
          </p:cNvPr>
          <p:cNvSpPr>
            <a:spLocks noGrp="1"/>
          </p:cNvSpPr>
          <p:nvPr>
            <p:ph type="title" idx="4294967295"/>
          </p:nvPr>
        </p:nvSpPr>
        <p:spPr>
          <a:xfrm>
            <a:off x="838200" y="187156"/>
            <a:ext cx="10515600" cy="1325562"/>
          </a:xfrm>
          <a:prstGeom prst="rect">
            <a:avLst/>
          </a:prstGeom>
          <a:noFill/>
          <a:ln w="0">
            <a:noFill/>
          </a:ln>
        </p:spPr>
        <p:txBody>
          <a:bodyPr anchor="ctr">
            <a:normAutofit/>
          </a:bodyPr>
          <a:lstStyle/>
          <a:p>
            <a:pPr algn="ctr"/>
            <a:r>
              <a:rPr lang="de-DE" sz="5400" spc="-1" dirty="0">
                <a:solidFill>
                  <a:schemeClr val="dk1"/>
                </a:solidFill>
                <a:latin typeface="Calisto MT"/>
              </a:rPr>
              <a:t>B. Allwetterplatz Allgemein</a:t>
            </a:r>
            <a:endParaRPr lang="de-DE" sz="5400" b="0" strike="noStrike" spc="-1" dirty="0">
              <a:solidFill>
                <a:schemeClr val="dk1"/>
              </a:solidFill>
              <a:latin typeface="Aptos"/>
            </a:endParaRPr>
          </a:p>
        </p:txBody>
      </p:sp>
      <p:sp>
        <p:nvSpPr>
          <p:cNvPr id="183" name="PlaceHolder 2">
            <a:extLst>
              <a:ext uri="{FF2B5EF4-FFF2-40B4-BE49-F238E27FC236}">
                <a16:creationId xmlns:a16="http://schemas.microsoft.com/office/drawing/2014/main" id="{4B90EC85-A1E8-6B5F-FBB6-84B63780B10B}"/>
              </a:ext>
            </a:extLst>
          </p:cNvPr>
          <p:cNvSpPr>
            <a:spLocks noGrp="1"/>
          </p:cNvSpPr>
          <p:nvPr>
            <p:ph idx="4294967295"/>
          </p:nvPr>
        </p:nvSpPr>
        <p:spPr>
          <a:xfrm>
            <a:off x="938212" y="1680954"/>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4" name="PlaceHolder 3">
            <a:extLst>
              <a:ext uri="{FF2B5EF4-FFF2-40B4-BE49-F238E27FC236}">
                <a16:creationId xmlns:a16="http://schemas.microsoft.com/office/drawing/2014/main" id="{EFD2180E-2D89-5BEA-8652-A74FF30A2394}"/>
              </a:ext>
            </a:extLst>
          </p:cNvPr>
          <p:cNvSpPr>
            <a:spLocks noGrp="1"/>
          </p:cNvSpPr>
          <p:nvPr>
            <p:ph idx="4294967295"/>
          </p:nvPr>
        </p:nvSpPr>
        <p:spPr>
          <a:xfrm>
            <a:off x="938212" y="2659063"/>
            <a:ext cx="5157788" cy="3530600"/>
          </a:xfrm>
          <a:prstGeom prst="rect">
            <a:avLst/>
          </a:prstGeom>
          <a:solidFill>
            <a:schemeClr val="lt1"/>
          </a:solidFill>
          <a:ln w="0">
            <a:solidFill>
              <a:srgbClr val="000000"/>
            </a:solidFill>
          </a:ln>
        </p:spPr>
        <p:txBody>
          <a:bodyPr lIns="91440" tIns="45720" rIns="91440" bIns="45720" anchor="t">
            <a:normAutofit/>
          </a:bodyPr>
          <a:lstStyle/>
          <a:p>
            <a:pPr>
              <a:spcBef>
                <a:spcPts val="1001"/>
              </a:spcBef>
              <a:buClr>
                <a:srgbClr val="000000"/>
              </a:buClr>
              <a:buFont typeface="Arial"/>
              <a:buChar char="•"/>
            </a:pPr>
            <a:r>
              <a:rPr lang="de-DE" sz="1800" spc="-1" dirty="0">
                <a:solidFill>
                  <a:schemeClr val="dk1"/>
                </a:solidFill>
                <a:latin typeface="Calisto MT"/>
              </a:rPr>
              <a:t>Ganzjährig 6 Plätze bespielbar</a:t>
            </a:r>
          </a:p>
          <a:p>
            <a:pPr>
              <a:spcBef>
                <a:spcPts val="1001"/>
              </a:spcBef>
              <a:buClr>
                <a:srgbClr val="000000"/>
              </a:buClr>
              <a:buFont typeface="Arial"/>
              <a:buChar char="•"/>
            </a:pPr>
            <a:r>
              <a:rPr lang="de-DE" sz="1800" spc="-1" dirty="0">
                <a:solidFill>
                  <a:schemeClr val="dk1"/>
                </a:solidFill>
                <a:latin typeface="Calisto MT"/>
              </a:rPr>
              <a:t>Geringer Pflegeaufwand</a:t>
            </a:r>
            <a:br>
              <a:rPr lang="de-DE" sz="1800" spc="-1" dirty="0">
                <a:solidFill>
                  <a:schemeClr val="dk1"/>
                </a:solidFill>
                <a:latin typeface="Calisto MT"/>
              </a:rPr>
            </a:br>
            <a:r>
              <a:rPr lang="de-DE" sz="1800" spc="-1" dirty="0">
                <a:solidFill>
                  <a:schemeClr val="dk1"/>
                </a:solidFill>
                <a:latin typeface="Calisto MT"/>
              </a:rPr>
              <a:t>Keine </a:t>
            </a:r>
            <a:r>
              <a:rPr lang="de-DE" sz="1800" spc="-1" dirty="0" err="1">
                <a:solidFill>
                  <a:schemeClr val="dk1"/>
                </a:solidFill>
                <a:latin typeface="Calisto MT"/>
              </a:rPr>
              <a:t>Frühjahrsinstandshaltung</a:t>
            </a:r>
            <a:r>
              <a:rPr lang="de-DE" sz="1800" spc="-1" dirty="0">
                <a:solidFill>
                  <a:schemeClr val="dk1"/>
                </a:solidFill>
                <a:latin typeface="Calisto MT"/>
              </a:rPr>
              <a:t>, </a:t>
            </a:r>
            <a:br>
              <a:rPr lang="de-DE" sz="1800" spc="-1" dirty="0">
                <a:solidFill>
                  <a:schemeClr val="dk1"/>
                </a:solidFill>
                <a:latin typeface="Calisto MT"/>
              </a:rPr>
            </a:br>
            <a:r>
              <a:rPr lang="de-DE" sz="1800" spc="-1" dirty="0">
                <a:solidFill>
                  <a:schemeClr val="dk1"/>
                </a:solidFill>
                <a:latin typeface="Calisto MT"/>
              </a:rPr>
              <a:t>weniger Nachsanden, </a:t>
            </a:r>
            <a:br>
              <a:rPr lang="de-DE" sz="1800" spc="-1" dirty="0">
                <a:solidFill>
                  <a:schemeClr val="dk1"/>
                </a:solidFill>
                <a:latin typeface="Calisto MT"/>
              </a:rPr>
            </a:br>
            <a:r>
              <a:rPr lang="de-DE" sz="1800" spc="-1" dirty="0">
                <a:solidFill>
                  <a:schemeClr val="dk1"/>
                </a:solidFill>
                <a:latin typeface="Calisto MT"/>
              </a:rPr>
              <a:t>nur seltene </a:t>
            </a:r>
            <a:r>
              <a:rPr lang="de-DE" sz="1800" spc="-1" dirty="0" err="1">
                <a:solidFill>
                  <a:schemeClr val="dk1"/>
                </a:solidFill>
                <a:latin typeface="Calisto MT"/>
              </a:rPr>
              <a:t>Reinígung</a:t>
            </a:r>
            <a:br>
              <a:rPr lang="de-DE" sz="1800" spc="-1" dirty="0">
                <a:solidFill>
                  <a:schemeClr val="dk1"/>
                </a:solidFill>
                <a:latin typeface="Calisto MT"/>
              </a:rPr>
            </a:br>
            <a:r>
              <a:rPr lang="de-DE" sz="1800" spc="-1" dirty="0">
                <a:solidFill>
                  <a:schemeClr val="dk1"/>
                </a:solidFill>
                <a:latin typeface="Calisto MT"/>
              </a:rPr>
              <a:t>-&gt; nicht auf dauerhaften Platzwart angewiesen</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Keine bzw. geringe Bewässerung nötig</a:t>
            </a:r>
          </a:p>
          <a:p>
            <a:pPr>
              <a:spcBef>
                <a:spcPts val="1001"/>
              </a:spcBef>
              <a:buClr>
                <a:srgbClr val="000000"/>
              </a:buClr>
              <a:buFont typeface="Arial"/>
              <a:buChar char="•"/>
            </a:pPr>
            <a:r>
              <a:rPr lang="de-DE" sz="1800" spc="-1" dirty="0">
                <a:solidFill>
                  <a:schemeClr val="dk1"/>
                </a:solidFill>
                <a:latin typeface="Calisto MT"/>
              </a:rPr>
              <a:t>Geringe laufende Kosten</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Gute </a:t>
            </a:r>
            <a:r>
              <a:rPr lang="de-DE" sz="1800" spc="-1" dirty="0" err="1">
                <a:solidFill>
                  <a:schemeClr val="dk1"/>
                </a:solidFill>
                <a:latin typeface="Calisto MT"/>
              </a:rPr>
              <a:t>Kompabilität</a:t>
            </a:r>
            <a:r>
              <a:rPr lang="de-DE" sz="1800" spc="-1" dirty="0">
                <a:solidFill>
                  <a:schemeClr val="dk1"/>
                </a:solidFill>
                <a:latin typeface="Calisto MT"/>
              </a:rPr>
              <a:t> zur Traglufthalle (Feuchtigkeit, Wärme)</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Kein Verspringen des Balles</a:t>
            </a:r>
          </a:p>
        </p:txBody>
      </p:sp>
      <p:sp>
        <p:nvSpPr>
          <p:cNvPr id="185" name="PlaceHolder 4">
            <a:extLst>
              <a:ext uri="{FF2B5EF4-FFF2-40B4-BE49-F238E27FC236}">
                <a16:creationId xmlns:a16="http://schemas.microsoft.com/office/drawing/2014/main" id="{18766542-D036-06A0-D1C7-C848631FBED3}"/>
              </a:ext>
            </a:extLst>
          </p:cNvPr>
          <p:cNvSpPr>
            <a:spLocks noGrp="1"/>
          </p:cNvSpPr>
          <p:nvPr>
            <p:ph idx="4294967295"/>
          </p:nvPr>
        </p:nvSpPr>
        <p:spPr>
          <a:xfrm>
            <a:off x="6172066" y="2668204"/>
            <a:ext cx="5183187" cy="3530600"/>
          </a:xfrm>
          <a:prstGeom prst="rect">
            <a:avLst/>
          </a:prstGeom>
          <a:solidFill>
            <a:schemeClr val="lt1"/>
          </a:solidFill>
          <a:ln w="0">
            <a:solidFill>
              <a:srgbClr val="000000"/>
            </a:solidFill>
          </a:ln>
        </p:spPr>
        <p:txBody>
          <a:bodyPr anchor="t">
            <a:normAutofit/>
          </a:bodyPr>
          <a:lstStyle/>
          <a:p>
            <a:pPr>
              <a:spcBef>
                <a:spcPts val="1001"/>
              </a:spcBef>
              <a:buClr>
                <a:srgbClr val="000000"/>
              </a:buClr>
              <a:buFont typeface="Wingdings" charset="2"/>
              <a:buChar char=""/>
            </a:pPr>
            <a:r>
              <a:rPr lang="de-DE" sz="1800" spc="-1" dirty="0">
                <a:solidFill>
                  <a:schemeClr val="dk1"/>
                </a:solidFill>
                <a:latin typeface="Calisto MT"/>
              </a:rPr>
              <a:t>Ähnliches, dennoch unterschiedliches Spielverhalten</a:t>
            </a:r>
            <a:endParaRPr lang="de-DE" sz="1800" spc="-1" dirty="0">
              <a:solidFill>
                <a:schemeClr val="dk1"/>
              </a:solidFill>
            </a:endParaRPr>
          </a:p>
          <a:p>
            <a:pPr>
              <a:spcBef>
                <a:spcPts val="1001"/>
              </a:spcBef>
              <a:buClr>
                <a:srgbClr val="000000"/>
              </a:buClr>
              <a:buFont typeface="Wingdings" charset="2"/>
              <a:buChar char=""/>
            </a:pPr>
            <a:r>
              <a:rPr lang="de-DE" sz="1800" spc="-1" dirty="0">
                <a:solidFill>
                  <a:schemeClr val="dk1"/>
                </a:solidFill>
                <a:latin typeface="Calisto MT"/>
              </a:rPr>
              <a:t>Hoher </a:t>
            </a:r>
            <a:r>
              <a:rPr lang="de-DE" sz="1800" spc="-1" dirty="0" err="1">
                <a:solidFill>
                  <a:schemeClr val="dk1"/>
                </a:solidFill>
                <a:latin typeface="Calisto MT"/>
              </a:rPr>
              <a:t>Invest</a:t>
            </a:r>
            <a:r>
              <a:rPr lang="de-DE" sz="1800" spc="-1" dirty="0">
                <a:solidFill>
                  <a:schemeClr val="dk1"/>
                </a:solidFill>
                <a:latin typeface="Calisto MT"/>
              </a:rPr>
              <a:t> (60-90€/qm)</a:t>
            </a:r>
            <a:endParaRPr lang="de-DE" sz="1800" spc="-1" dirty="0">
              <a:solidFill>
                <a:schemeClr val="dk1"/>
              </a:solidFill>
            </a:endParaRPr>
          </a:p>
          <a:p>
            <a:pPr>
              <a:spcBef>
                <a:spcPts val="1001"/>
              </a:spcBef>
              <a:buClr>
                <a:srgbClr val="000000"/>
              </a:buClr>
              <a:buFont typeface="Wingdings" charset="2"/>
              <a:buChar char=""/>
            </a:pPr>
            <a:r>
              <a:rPr lang="de-DE" sz="1800" spc="-1" dirty="0">
                <a:solidFill>
                  <a:schemeClr val="dk1"/>
                </a:solidFill>
                <a:latin typeface="Calisto MT"/>
              </a:rPr>
              <a:t>Austausch der Membran an viel bespielten Stellen nach 10-15 Jahren notwendig</a:t>
            </a:r>
          </a:p>
          <a:p>
            <a:pPr>
              <a:spcBef>
                <a:spcPts val="1001"/>
              </a:spcBef>
              <a:buClr>
                <a:srgbClr val="000000"/>
              </a:buClr>
              <a:buFont typeface="Wingdings" charset="2"/>
              <a:buChar char=""/>
            </a:pPr>
            <a:r>
              <a:rPr lang="de-DE" sz="1800" spc="-1" dirty="0">
                <a:solidFill>
                  <a:schemeClr val="dk1"/>
                </a:solidFill>
                <a:latin typeface="Calisto MT"/>
              </a:rPr>
              <a:t>Entwicklung in München unklar</a:t>
            </a:r>
            <a:endParaRPr lang="de-DE" sz="1800" spc="-1" dirty="0">
              <a:solidFill>
                <a:schemeClr val="dk1"/>
              </a:solidFill>
            </a:endParaRPr>
          </a:p>
        </p:txBody>
      </p:sp>
      <p:sp>
        <p:nvSpPr>
          <p:cNvPr id="186" name="PlaceHolder 5">
            <a:extLst>
              <a:ext uri="{FF2B5EF4-FFF2-40B4-BE49-F238E27FC236}">
                <a16:creationId xmlns:a16="http://schemas.microsoft.com/office/drawing/2014/main" id="{B887A11C-0B37-5F99-54EB-112BE39C42B4}"/>
              </a:ext>
            </a:extLst>
          </p:cNvPr>
          <p:cNvSpPr>
            <a:spLocks noGrp="1"/>
          </p:cNvSpPr>
          <p:nvPr>
            <p:ph idx="4294967295"/>
          </p:nvPr>
        </p:nvSpPr>
        <p:spPr>
          <a:xfrm>
            <a:off x="6172066" y="1690972"/>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9B504846-62B3-25BD-18BC-9AD8B6BB0A31}"/>
              </a:ext>
            </a:extLst>
          </p:cNvPr>
          <p:cNvSpPr/>
          <p:nvPr/>
        </p:nvSpPr>
        <p:spPr>
          <a:xfrm>
            <a:off x="3185726" y="1781938"/>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066173A9-EF95-17C8-ED91-5351831788DF}"/>
              </a:ext>
            </a:extLst>
          </p:cNvPr>
          <p:cNvSpPr/>
          <p:nvPr/>
        </p:nvSpPr>
        <p:spPr>
          <a:xfrm>
            <a:off x="8432279" y="1785173"/>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E4BC803D-B11C-E4A5-9493-E9B6E6406548}"/>
              </a:ext>
            </a:extLst>
          </p:cNvPr>
          <p:cNvPicPr>
            <a:picLocks noChangeAspect="1"/>
          </p:cNvPicPr>
          <p:nvPr/>
        </p:nvPicPr>
        <p:blipFill>
          <a:blip r:embed="rId3"/>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335368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09" name="PlaceHolder 1"/>
          <p:cNvSpPr>
            <a:spLocks noGrp="1"/>
          </p:cNvSpPr>
          <p:nvPr>
            <p:ph type="title"/>
          </p:nvPr>
        </p:nvSpPr>
        <p:spPr>
          <a:xfrm>
            <a:off x="838380" y="134125"/>
            <a:ext cx="10515240" cy="1325160"/>
          </a:xfrm>
          <a:prstGeom prst="rect">
            <a:avLst/>
          </a:prstGeom>
          <a:noFill/>
          <a:ln w="0">
            <a:noFill/>
          </a:ln>
        </p:spPr>
        <p:txBody>
          <a:bodyPr anchor="ctr">
            <a:normAutofit/>
          </a:bodyPr>
          <a:lstStyle/>
          <a:p>
            <a:pPr indent="0" algn="ctr" defTabSz="914400">
              <a:lnSpc>
                <a:spcPct val="90000"/>
              </a:lnSpc>
              <a:buNone/>
            </a:pPr>
            <a:r>
              <a:rPr lang="de-DE" sz="5400" b="0" strike="noStrike" spc="-1" dirty="0">
                <a:solidFill>
                  <a:schemeClr val="dk1"/>
                </a:solidFill>
                <a:latin typeface="Calisto MT"/>
              </a:rPr>
              <a:t>I – </a:t>
            </a:r>
            <a:r>
              <a:rPr lang="de-DE" sz="5400" b="0" strike="noStrike" spc="-1" dirty="0" err="1">
                <a:solidFill>
                  <a:schemeClr val="dk1"/>
                </a:solidFill>
                <a:latin typeface="Calisto MT"/>
              </a:rPr>
              <a:t>HarTru</a:t>
            </a:r>
            <a:r>
              <a:rPr lang="de-DE" sz="5400" b="0" strike="noStrike" spc="-1" dirty="0">
                <a:solidFill>
                  <a:schemeClr val="dk1"/>
                </a:solidFill>
                <a:latin typeface="Calisto MT"/>
              </a:rPr>
              <a:t> </a:t>
            </a:r>
            <a:r>
              <a:rPr lang="de-DE" sz="5400" b="0" strike="noStrike" spc="-1" dirty="0" err="1">
                <a:solidFill>
                  <a:srgbClr val="0070C0"/>
                </a:solidFill>
                <a:latin typeface="Calisto MT"/>
              </a:rPr>
              <a:t>TopSand</a:t>
            </a:r>
            <a:r>
              <a:rPr lang="de-DE" sz="5400" b="0" strike="noStrike" spc="-1" dirty="0">
                <a:solidFill>
                  <a:schemeClr val="dk1"/>
                </a:solidFill>
                <a:latin typeface="Calisto MT"/>
              </a:rPr>
              <a:t>/</a:t>
            </a:r>
            <a:r>
              <a:rPr lang="de-DE" sz="5400" b="0" strike="noStrike" spc="-1" dirty="0" err="1">
                <a:solidFill>
                  <a:srgbClr val="C00000"/>
                </a:solidFill>
                <a:latin typeface="Calisto MT"/>
              </a:rPr>
              <a:t>TopClay</a:t>
            </a:r>
            <a:endParaRPr lang="de-DE" sz="5400" b="0" strike="noStrike" spc="-1" dirty="0">
              <a:solidFill>
                <a:schemeClr val="dk1"/>
              </a:solidFill>
              <a:latin typeface="Aptos"/>
            </a:endParaRPr>
          </a:p>
        </p:txBody>
      </p:sp>
      <p:graphicFrame>
        <p:nvGraphicFramePr>
          <p:cNvPr id="215" name="PlaceHolder 2">
            <a:extLst>
              <a:ext uri="{FF2B5EF4-FFF2-40B4-BE49-F238E27FC236}">
                <a16:creationId xmlns:a16="http://schemas.microsoft.com/office/drawing/2014/main" id="{E996072B-D169-C055-AE97-9A93F5F5CD53}"/>
              </a:ext>
            </a:extLst>
          </p:cNvPr>
          <p:cNvGraphicFramePr>
            <a:graphicFrameLocks noGrp="1"/>
          </p:cNvGraphicFramePr>
          <p:nvPr>
            <p:ph/>
            <p:extLst>
              <p:ext uri="{D42A27DB-BD31-4B8C-83A1-F6EECF244321}">
                <p14:modId xmlns:p14="http://schemas.microsoft.com/office/powerpoint/2010/main" val="1123320204"/>
              </p:ext>
            </p:extLst>
          </p:nvPr>
        </p:nvGraphicFramePr>
        <p:xfrm>
          <a:off x="6172200" y="1925755"/>
          <a:ext cx="5181120" cy="365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ceHolder 4"/>
          <p:cNvSpPr>
            <a:spLocks noGrp="1"/>
          </p:cNvSpPr>
          <p:nvPr>
            <p:ph type="sldNum" idx="12"/>
          </p:nvPr>
        </p:nvSpPr>
        <p:spPr/>
        <p:txBody>
          <a:bodyPr/>
          <a:lstStyle/>
          <a:p>
            <a:fld id="{40362475-563C-4CA1-B621-56FAFA88738C}" type="slidenum">
              <a:rPr/>
              <a:t>23</a:t>
            </a:fld>
            <a:endParaRPr/>
          </a:p>
        </p:txBody>
      </p:sp>
      <p:sp>
        <p:nvSpPr>
          <p:cNvPr id="6" name="PlaceHolder 5"/>
          <p:cNvSpPr>
            <a:spLocks noGrp="1"/>
          </p:cNvSpPr>
          <p:nvPr>
            <p:ph type="dt" idx="10"/>
          </p:nvPr>
        </p:nvSpPr>
        <p:spPr/>
        <p:txBody>
          <a:bodyPr/>
          <a:lstStyle/>
          <a:p>
            <a:fld id="{C9691C66-F0DF-45E6-89DE-3EDCBB08979F}" type="datetime1">
              <a:rPr lang="de"/>
              <a:t>24.09.2025</a:t>
            </a:fld>
            <a:endParaRPr lang="de"/>
          </a:p>
        </p:txBody>
      </p:sp>
      <p:pic>
        <p:nvPicPr>
          <p:cNvPr id="3" name="Grafik 2">
            <a:extLst>
              <a:ext uri="{FF2B5EF4-FFF2-40B4-BE49-F238E27FC236}">
                <a16:creationId xmlns:a16="http://schemas.microsoft.com/office/drawing/2014/main" id="{28515882-AC3D-627B-B7FC-4EF460876C1B}"/>
              </a:ext>
            </a:extLst>
          </p:cNvPr>
          <p:cNvPicPr>
            <a:picLocks noChangeAspect="1"/>
          </p:cNvPicPr>
          <p:nvPr/>
        </p:nvPicPr>
        <p:blipFill>
          <a:blip r:embed="rId7"/>
          <a:stretch>
            <a:fillRect/>
          </a:stretch>
        </p:blipFill>
        <p:spPr>
          <a:xfrm>
            <a:off x="2440124" y="6355683"/>
            <a:ext cx="7108552" cy="365792"/>
          </a:xfrm>
          <a:prstGeom prst="rect">
            <a:avLst/>
          </a:prstGeom>
        </p:spPr>
      </p:pic>
      <p:pic>
        <p:nvPicPr>
          <p:cNvPr id="7" name="Grafik 6" descr="Ein Bild, das Design, Mobiliar enthält.&#10;&#10;KI-generierte Inhalte können fehlerhaft sein.">
            <a:extLst>
              <a:ext uri="{FF2B5EF4-FFF2-40B4-BE49-F238E27FC236}">
                <a16:creationId xmlns:a16="http://schemas.microsoft.com/office/drawing/2014/main" id="{4D46C13C-D8DC-4399-0436-97AFAC84DFCD}"/>
              </a:ext>
            </a:extLst>
          </p:cNvPr>
          <p:cNvPicPr>
            <a:picLocks noChangeAspect="1"/>
          </p:cNvPicPr>
          <p:nvPr/>
        </p:nvPicPr>
        <p:blipFill>
          <a:blip r:embed="rId8">
            <a:extLst>
              <a:ext uri="{28A0092B-C50C-407E-A947-70E740481C1C}">
                <a14:useLocalDpi xmlns:a14="http://schemas.microsoft.com/office/drawing/2010/main" val="0"/>
              </a:ext>
            </a:extLst>
          </a:blip>
          <a:srcRect l="21542" t="-1" r="24425" b="48921"/>
          <a:stretch>
            <a:fillRect/>
          </a:stretch>
        </p:blipFill>
        <p:spPr>
          <a:xfrm>
            <a:off x="838080" y="1609277"/>
            <a:ext cx="4535393" cy="428744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5000"/>
          </a:blip>
          <a:stretch>
            <a:fillRect t="-21999"/>
          </a:stretch>
        </a:blipFill>
        <a:effectLst/>
      </p:bgPr>
    </p:bg>
    <p:spTree>
      <p:nvGrpSpPr>
        <p:cNvPr id="1" name="">
          <a:extLst>
            <a:ext uri="{FF2B5EF4-FFF2-40B4-BE49-F238E27FC236}">
              <a16:creationId xmlns:a16="http://schemas.microsoft.com/office/drawing/2014/main" id="{41BA6BE1-155F-358B-1FDA-58349A548BA8}"/>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2443CEA2-D26B-7B48-A0EC-7BA6F3F5359D}"/>
              </a:ext>
            </a:extLst>
          </p:cNvPr>
          <p:cNvSpPr>
            <a:spLocks noGrp="1"/>
          </p:cNvSpPr>
          <p:nvPr>
            <p:ph type="sldNum" idx="12"/>
          </p:nvPr>
        </p:nvSpPr>
        <p:spPr/>
        <p:txBody>
          <a:bodyPr/>
          <a:lstStyle/>
          <a:p>
            <a:fld id="{E73DD3CD-DA75-4B5E-BD78-652A6D11D01E}" type="slidenum">
              <a:rPr/>
              <a:t>24</a:t>
            </a:fld>
            <a:endParaRPr/>
          </a:p>
        </p:txBody>
      </p:sp>
      <p:sp>
        <p:nvSpPr>
          <p:cNvPr id="9" name="PlaceHolder 8">
            <a:extLst>
              <a:ext uri="{FF2B5EF4-FFF2-40B4-BE49-F238E27FC236}">
                <a16:creationId xmlns:a16="http://schemas.microsoft.com/office/drawing/2014/main" id="{E73974D5-43EF-B6C7-2BDD-03E9BA3D230F}"/>
              </a:ext>
            </a:extLst>
          </p:cNvPr>
          <p:cNvSpPr>
            <a:spLocks noGrp="1"/>
          </p:cNvSpPr>
          <p:nvPr>
            <p:ph type="dt" idx="10"/>
          </p:nvPr>
        </p:nvSpPr>
        <p:spPr/>
        <p:txBody>
          <a:bodyPr/>
          <a:lstStyle/>
          <a:p>
            <a:fld id="{3B962857-F3F0-4909-9772-A13DF441E699}" type="datetime1">
              <a:rPr lang="de"/>
              <a:t>24.09.2025</a:t>
            </a:fld>
            <a:endParaRPr lang="de"/>
          </a:p>
        </p:txBody>
      </p:sp>
      <p:sp>
        <p:nvSpPr>
          <p:cNvPr id="182" name="PlaceHolder 1">
            <a:extLst>
              <a:ext uri="{FF2B5EF4-FFF2-40B4-BE49-F238E27FC236}">
                <a16:creationId xmlns:a16="http://schemas.microsoft.com/office/drawing/2014/main" id="{29FEE310-A28F-6A87-4C24-6E3AFCBC873C}"/>
              </a:ext>
            </a:extLst>
          </p:cNvPr>
          <p:cNvSpPr>
            <a:spLocks noGrp="1"/>
          </p:cNvSpPr>
          <p:nvPr>
            <p:ph type="title" idx="4294967295"/>
          </p:nvPr>
        </p:nvSpPr>
        <p:spPr>
          <a:xfrm>
            <a:off x="838200" y="187156"/>
            <a:ext cx="10515600" cy="1325562"/>
          </a:xfrm>
          <a:prstGeom prst="rect">
            <a:avLst/>
          </a:prstGeom>
          <a:noFill/>
          <a:ln w="0">
            <a:noFill/>
          </a:ln>
        </p:spPr>
        <p:txBody>
          <a:bodyPr anchor="ctr">
            <a:normAutofit/>
          </a:bodyPr>
          <a:lstStyle/>
          <a:p>
            <a:pPr algn="ctr"/>
            <a:r>
              <a:rPr lang="de-DE" sz="5400" spc="-1" dirty="0">
                <a:solidFill>
                  <a:schemeClr val="dk1"/>
                </a:solidFill>
                <a:latin typeface="Calisto MT"/>
              </a:rPr>
              <a:t>I. – </a:t>
            </a:r>
            <a:r>
              <a:rPr lang="de-DE" sz="5400" spc="-1" dirty="0" err="1">
                <a:solidFill>
                  <a:schemeClr val="dk1"/>
                </a:solidFill>
                <a:latin typeface="Calisto MT"/>
              </a:rPr>
              <a:t>HarTru</a:t>
            </a:r>
            <a:r>
              <a:rPr lang="de-DE" sz="5400" spc="-1" dirty="0">
                <a:solidFill>
                  <a:schemeClr val="dk1"/>
                </a:solidFill>
                <a:latin typeface="Calisto MT"/>
              </a:rPr>
              <a:t> </a:t>
            </a:r>
            <a:r>
              <a:rPr lang="de-DE" sz="5400" spc="-1" dirty="0" err="1">
                <a:solidFill>
                  <a:srgbClr val="0070C0"/>
                </a:solidFill>
                <a:latin typeface="Calisto MT"/>
              </a:rPr>
              <a:t>TopSand</a:t>
            </a:r>
            <a:r>
              <a:rPr lang="de-DE" sz="5400" spc="-1" dirty="0">
                <a:solidFill>
                  <a:schemeClr val="dk1"/>
                </a:solidFill>
                <a:latin typeface="Calisto MT"/>
              </a:rPr>
              <a:t>/</a:t>
            </a:r>
            <a:r>
              <a:rPr lang="de-DE" sz="5400" spc="-1" dirty="0" err="1">
                <a:solidFill>
                  <a:srgbClr val="C00000"/>
                </a:solidFill>
                <a:latin typeface="Calisto MT"/>
              </a:rPr>
              <a:t>TopClay</a:t>
            </a:r>
            <a:endParaRPr lang="de-DE" sz="5400" spc="-1" dirty="0">
              <a:solidFill>
                <a:schemeClr val="dk1"/>
              </a:solidFill>
              <a:latin typeface="Aptos"/>
            </a:endParaRPr>
          </a:p>
        </p:txBody>
      </p:sp>
      <p:sp>
        <p:nvSpPr>
          <p:cNvPr id="183" name="PlaceHolder 2">
            <a:extLst>
              <a:ext uri="{FF2B5EF4-FFF2-40B4-BE49-F238E27FC236}">
                <a16:creationId xmlns:a16="http://schemas.microsoft.com/office/drawing/2014/main" id="{DF257EDC-CE38-6126-3272-91CA9792A325}"/>
              </a:ext>
            </a:extLst>
          </p:cNvPr>
          <p:cNvSpPr>
            <a:spLocks noGrp="1"/>
          </p:cNvSpPr>
          <p:nvPr>
            <p:ph idx="4294967295"/>
          </p:nvPr>
        </p:nvSpPr>
        <p:spPr>
          <a:xfrm>
            <a:off x="938212" y="1680954"/>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4" name="PlaceHolder 3">
            <a:extLst>
              <a:ext uri="{FF2B5EF4-FFF2-40B4-BE49-F238E27FC236}">
                <a16:creationId xmlns:a16="http://schemas.microsoft.com/office/drawing/2014/main" id="{CCC0F362-1F1A-6482-F83D-3F142054613F}"/>
              </a:ext>
            </a:extLst>
          </p:cNvPr>
          <p:cNvSpPr>
            <a:spLocks noGrp="1"/>
          </p:cNvSpPr>
          <p:nvPr>
            <p:ph idx="4294967295"/>
          </p:nvPr>
        </p:nvSpPr>
        <p:spPr>
          <a:xfrm>
            <a:off x="938212" y="2659063"/>
            <a:ext cx="5157788" cy="3530600"/>
          </a:xfrm>
          <a:prstGeom prst="rect">
            <a:avLst/>
          </a:prstGeom>
          <a:solidFill>
            <a:schemeClr val="lt1"/>
          </a:solidFill>
          <a:ln w="0">
            <a:solidFill>
              <a:srgbClr val="000000"/>
            </a:solidFill>
          </a:ln>
        </p:spPr>
        <p:txBody>
          <a:bodyPr lIns="91440" tIns="45720" rIns="91440" bIns="45720" anchor="t">
            <a:normAutofit/>
          </a:bodyPr>
          <a:lstStyle/>
          <a:p>
            <a:pPr>
              <a:spcBef>
                <a:spcPts val="1001"/>
              </a:spcBef>
              <a:buClr>
                <a:srgbClr val="000000"/>
              </a:buClr>
              <a:buFont typeface="Arial"/>
              <a:buChar char="•"/>
            </a:pPr>
            <a:r>
              <a:rPr lang="de-DE" sz="1800" spc="-1" dirty="0">
                <a:solidFill>
                  <a:schemeClr val="dk1"/>
                </a:solidFill>
                <a:latin typeface="Calisto MT"/>
              </a:rPr>
              <a:t>Sehr pflegeleicht </a:t>
            </a:r>
            <a:br>
              <a:rPr lang="de-DE" sz="1800" spc="-1" dirty="0">
                <a:solidFill>
                  <a:schemeClr val="dk1"/>
                </a:solidFill>
                <a:latin typeface="Calisto MT"/>
              </a:rPr>
            </a:br>
            <a:r>
              <a:rPr lang="de-DE" sz="1800" spc="-1" dirty="0">
                <a:solidFill>
                  <a:schemeClr val="dk1"/>
                </a:solidFill>
                <a:latin typeface="Calisto MT"/>
              </a:rPr>
              <a:t>(Reinigung alle 5-7 Jahre, sonst nur nachsanden)</a:t>
            </a:r>
            <a:endParaRPr lang="de-DE" sz="1800" spc="-1" dirty="0">
              <a:solidFill>
                <a:schemeClr val="dk1"/>
              </a:solidFill>
            </a:endParaRPr>
          </a:p>
          <a:p>
            <a:pPr>
              <a:spcBef>
                <a:spcPts val="1001"/>
              </a:spcBef>
              <a:buClr>
                <a:srgbClr val="0B76A0"/>
              </a:buClr>
              <a:buFont typeface="Arial"/>
              <a:buChar char="•"/>
            </a:pPr>
            <a:r>
              <a:rPr lang="de-DE" sz="1800" spc="-1" dirty="0">
                <a:solidFill>
                  <a:srgbClr val="0070C0"/>
                </a:solidFill>
                <a:latin typeface="Calisto MT"/>
              </a:rPr>
              <a:t>Kein</a:t>
            </a:r>
            <a:r>
              <a:rPr lang="de-DE" sz="1800" spc="-1" dirty="0">
                <a:solidFill>
                  <a:schemeClr val="dk1"/>
                </a:solidFill>
                <a:latin typeface="Calisto MT"/>
              </a:rPr>
              <a:t> bzw. </a:t>
            </a:r>
            <a:r>
              <a:rPr lang="de-DE" sz="1800" spc="-1" dirty="0">
                <a:solidFill>
                  <a:srgbClr val="C00000"/>
                </a:solidFill>
                <a:latin typeface="Calisto MT"/>
              </a:rPr>
              <a:t>kaum</a:t>
            </a:r>
            <a:r>
              <a:rPr lang="de-DE" sz="1800" spc="-1" dirty="0">
                <a:solidFill>
                  <a:schemeClr val="dk1"/>
                </a:solidFill>
                <a:latin typeface="Calisto MT"/>
              </a:rPr>
              <a:t> Wasserverbrauch</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Möglichkeit auf wasserlose Variante nachzurüsten</a:t>
            </a:r>
          </a:p>
          <a:p>
            <a:pPr>
              <a:spcBef>
                <a:spcPts val="1001"/>
              </a:spcBef>
              <a:buClr>
                <a:srgbClr val="000000"/>
              </a:buClr>
              <a:buFont typeface="Arial"/>
              <a:buChar char="•"/>
            </a:pPr>
            <a:r>
              <a:rPr lang="de-DE" sz="1800" spc="-1" dirty="0">
                <a:solidFill>
                  <a:schemeClr val="dk1"/>
                </a:solidFill>
                <a:latin typeface="Calisto MT"/>
              </a:rPr>
              <a:t>Bei zu wenig Sand: Teppich kann abgenutzt werden</a:t>
            </a:r>
          </a:p>
          <a:p>
            <a:pPr>
              <a:spcBef>
                <a:spcPts val="1001"/>
              </a:spcBef>
              <a:buClr>
                <a:srgbClr val="000000"/>
              </a:buClr>
              <a:buFont typeface="Arial"/>
              <a:buChar char="•"/>
            </a:pPr>
            <a:r>
              <a:rPr lang="de-DE" sz="1800" spc="-1" dirty="0">
                <a:solidFill>
                  <a:schemeClr val="dk1"/>
                </a:solidFill>
                <a:latin typeface="Calisto MT"/>
              </a:rPr>
              <a:t>Gleiche ITF Klassifizierung wie Ziegelmehlplätze</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Gutes Klima und Akustik in Traglufthalle durch Teppich</a:t>
            </a:r>
          </a:p>
        </p:txBody>
      </p:sp>
      <p:sp>
        <p:nvSpPr>
          <p:cNvPr id="185" name="PlaceHolder 4">
            <a:extLst>
              <a:ext uri="{FF2B5EF4-FFF2-40B4-BE49-F238E27FC236}">
                <a16:creationId xmlns:a16="http://schemas.microsoft.com/office/drawing/2014/main" id="{42226A52-FC5B-4F27-800D-37119CEDFF33}"/>
              </a:ext>
            </a:extLst>
          </p:cNvPr>
          <p:cNvSpPr>
            <a:spLocks noGrp="1"/>
          </p:cNvSpPr>
          <p:nvPr>
            <p:ph idx="4294967295"/>
          </p:nvPr>
        </p:nvSpPr>
        <p:spPr>
          <a:xfrm>
            <a:off x="6172066" y="2668204"/>
            <a:ext cx="5183187" cy="3530600"/>
          </a:xfrm>
          <a:prstGeom prst="rect">
            <a:avLst/>
          </a:prstGeom>
          <a:solidFill>
            <a:schemeClr val="lt1"/>
          </a:solidFill>
          <a:ln w="0">
            <a:solidFill>
              <a:srgbClr val="000000"/>
            </a:solidFill>
          </a:ln>
        </p:spPr>
        <p:txBody>
          <a:bodyPr anchor="t">
            <a:normAutofit/>
          </a:bodyPr>
          <a:lstStyle/>
          <a:p>
            <a:pPr>
              <a:spcBef>
                <a:spcPts val="1001"/>
              </a:spcBef>
              <a:buClr>
                <a:srgbClr val="000000"/>
              </a:buClr>
              <a:buFont typeface="Wingdings" charset="2"/>
              <a:buChar char=""/>
            </a:pPr>
            <a:r>
              <a:rPr lang="de-DE" sz="1800" spc="-1" dirty="0">
                <a:solidFill>
                  <a:schemeClr val="dk1"/>
                </a:solidFill>
                <a:latin typeface="Calisto MT"/>
              </a:rPr>
              <a:t>Hohe Installationskosten(85-90€/qm, 60k€/Platz)</a:t>
            </a:r>
            <a:endParaRPr lang="de-DE" sz="1800" spc="-1" dirty="0">
              <a:solidFill>
                <a:schemeClr val="dk1"/>
              </a:solidFill>
            </a:endParaRPr>
          </a:p>
          <a:p>
            <a:pPr>
              <a:spcBef>
                <a:spcPts val="1001"/>
              </a:spcBef>
              <a:buClr>
                <a:srgbClr val="000000"/>
              </a:buClr>
              <a:buFont typeface="Wingdings" charset="2"/>
              <a:buChar char=""/>
            </a:pPr>
            <a:r>
              <a:rPr lang="de-DE" sz="1800" spc="-1" dirty="0">
                <a:solidFill>
                  <a:schemeClr val="dk1"/>
                </a:solidFill>
                <a:latin typeface="Calisto MT"/>
              </a:rPr>
              <a:t>Membran stellenweise nach 10-15Jahren auszutauschen</a:t>
            </a:r>
            <a:endParaRPr lang="de-DE" sz="1800" spc="-1" dirty="0">
              <a:solidFill>
                <a:schemeClr val="dk1"/>
              </a:solidFill>
            </a:endParaRPr>
          </a:p>
        </p:txBody>
      </p:sp>
      <p:sp>
        <p:nvSpPr>
          <p:cNvPr id="186" name="PlaceHolder 5">
            <a:extLst>
              <a:ext uri="{FF2B5EF4-FFF2-40B4-BE49-F238E27FC236}">
                <a16:creationId xmlns:a16="http://schemas.microsoft.com/office/drawing/2014/main" id="{94F0BAB3-B52A-4D67-7E3B-CA5595A2418C}"/>
              </a:ext>
            </a:extLst>
          </p:cNvPr>
          <p:cNvSpPr>
            <a:spLocks noGrp="1"/>
          </p:cNvSpPr>
          <p:nvPr>
            <p:ph idx="4294967295"/>
          </p:nvPr>
        </p:nvSpPr>
        <p:spPr>
          <a:xfrm>
            <a:off x="6172066" y="1690972"/>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8321B9B8-DFED-C377-2315-7899EA92D71B}"/>
              </a:ext>
            </a:extLst>
          </p:cNvPr>
          <p:cNvSpPr/>
          <p:nvPr/>
        </p:nvSpPr>
        <p:spPr>
          <a:xfrm>
            <a:off x="3185726" y="1781938"/>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2B1A3E10-D334-35B4-A352-98B0E3E218AE}"/>
              </a:ext>
            </a:extLst>
          </p:cNvPr>
          <p:cNvSpPr/>
          <p:nvPr/>
        </p:nvSpPr>
        <p:spPr>
          <a:xfrm>
            <a:off x="8432279" y="1785173"/>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F51CBC73-3813-C49C-A5E5-78EB9DA396CD}"/>
              </a:ext>
            </a:extLst>
          </p:cNvPr>
          <p:cNvPicPr>
            <a:picLocks noChangeAspect="1"/>
          </p:cNvPicPr>
          <p:nvPr/>
        </p:nvPicPr>
        <p:blipFill>
          <a:blip r:embed="rId4"/>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1064295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790BB4E6-0BEF-4D09-A2B0-BD0E503120BA}"/>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BCE517E-F61B-B7BA-2938-DCB678F12FC8}"/>
              </a:ext>
            </a:extLst>
          </p:cNvPr>
          <p:cNvSpPr>
            <a:spLocks noGrp="1"/>
          </p:cNvSpPr>
          <p:nvPr>
            <p:ph type="sldNum" idx="12"/>
          </p:nvPr>
        </p:nvSpPr>
        <p:spPr/>
        <p:txBody>
          <a:bodyPr/>
          <a:lstStyle/>
          <a:p>
            <a:fld id="{E73DD3CD-DA75-4B5E-BD78-652A6D11D01E}" type="slidenum">
              <a:rPr/>
              <a:t>25</a:t>
            </a:fld>
            <a:endParaRPr/>
          </a:p>
        </p:txBody>
      </p:sp>
      <p:sp>
        <p:nvSpPr>
          <p:cNvPr id="9" name="PlaceHolder 8">
            <a:extLst>
              <a:ext uri="{FF2B5EF4-FFF2-40B4-BE49-F238E27FC236}">
                <a16:creationId xmlns:a16="http://schemas.microsoft.com/office/drawing/2014/main" id="{741FA3B3-335F-25CC-860D-379A8F955311}"/>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54FAFA7E-2758-CAE6-8593-C2467CB30735}"/>
              </a:ext>
            </a:extLst>
          </p:cNvPr>
          <p:cNvPicPr>
            <a:picLocks noChangeAspect="1"/>
          </p:cNvPicPr>
          <p:nvPr/>
        </p:nvPicPr>
        <p:blipFill>
          <a:blip r:embed="rId3"/>
          <a:stretch>
            <a:fillRect/>
          </a:stretch>
        </p:blipFill>
        <p:spPr>
          <a:xfrm>
            <a:off x="2440124" y="6355683"/>
            <a:ext cx="7108552" cy="365792"/>
          </a:xfrm>
          <a:prstGeom prst="rect">
            <a:avLst/>
          </a:prstGeom>
        </p:spPr>
      </p:pic>
      <p:pic>
        <p:nvPicPr>
          <p:cNvPr id="7" name="Grafik 6" descr="Ein Bild, das Gelände, Weinrot, Braun, rot enthält.&#10;&#10;KI-generierte Inhalte können fehlerhaft sein.">
            <a:extLst>
              <a:ext uri="{FF2B5EF4-FFF2-40B4-BE49-F238E27FC236}">
                <a16:creationId xmlns:a16="http://schemas.microsoft.com/office/drawing/2014/main" id="{85F1D4A9-C6FF-9052-8725-78997D586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495" y="136525"/>
            <a:ext cx="4510900" cy="6014533"/>
          </a:xfrm>
          <a:prstGeom prst="rect">
            <a:avLst/>
          </a:prstGeom>
        </p:spPr>
      </p:pic>
      <p:pic>
        <p:nvPicPr>
          <p:cNvPr id="11" name="Grafik 10" descr="Ein Bild, das Gelände, draußen enthält.&#10;&#10;KI-generierte Inhalte können fehlerhaft sein.">
            <a:extLst>
              <a:ext uri="{FF2B5EF4-FFF2-40B4-BE49-F238E27FC236}">
                <a16:creationId xmlns:a16="http://schemas.microsoft.com/office/drawing/2014/main" id="{FBAD4E97-088C-B0D4-A870-25CD83C110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420" y="136525"/>
            <a:ext cx="4510900" cy="6014533"/>
          </a:xfrm>
          <a:prstGeom prst="rect">
            <a:avLst/>
          </a:prstGeom>
        </p:spPr>
      </p:pic>
    </p:spTree>
    <p:extLst>
      <p:ext uri="{BB962C8B-B14F-4D97-AF65-F5344CB8AC3E}">
        <p14:creationId xmlns:p14="http://schemas.microsoft.com/office/powerpoint/2010/main" val="3685043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6">
            <a:alphaModFix amt="25000"/>
          </a:blip>
          <a:stretch>
            <a:fillRect t="-21999"/>
          </a:stretch>
        </a:blipFill>
        <a:effectLst/>
      </p:bgPr>
    </p:bg>
    <p:spTree>
      <p:nvGrpSpPr>
        <p:cNvPr id="1" name="">
          <a:extLst>
            <a:ext uri="{FF2B5EF4-FFF2-40B4-BE49-F238E27FC236}">
              <a16:creationId xmlns:a16="http://schemas.microsoft.com/office/drawing/2014/main" id="{790BB4E6-0BEF-4D09-A2B0-BD0E503120BA}"/>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BCE517E-F61B-B7BA-2938-DCB678F12FC8}"/>
              </a:ext>
            </a:extLst>
          </p:cNvPr>
          <p:cNvSpPr>
            <a:spLocks noGrp="1"/>
          </p:cNvSpPr>
          <p:nvPr>
            <p:ph type="sldNum" idx="12"/>
          </p:nvPr>
        </p:nvSpPr>
        <p:spPr/>
        <p:txBody>
          <a:bodyPr/>
          <a:lstStyle/>
          <a:p>
            <a:fld id="{E73DD3CD-DA75-4B5E-BD78-652A6D11D01E}" type="slidenum">
              <a:rPr/>
              <a:t>26</a:t>
            </a:fld>
            <a:endParaRPr/>
          </a:p>
        </p:txBody>
      </p:sp>
      <p:sp>
        <p:nvSpPr>
          <p:cNvPr id="9" name="PlaceHolder 8">
            <a:extLst>
              <a:ext uri="{FF2B5EF4-FFF2-40B4-BE49-F238E27FC236}">
                <a16:creationId xmlns:a16="http://schemas.microsoft.com/office/drawing/2014/main" id="{741FA3B3-335F-25CC-860D-379A8F955311}"/>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54FAFA7E-2758-CAE6-8593-C2467CB30735}"/>
              </a:ext>
            </a:extLst>
          </p:cNvPr>
          <p:cNvPicPr>
            <a:picLocks noChangeAspect="1"/>
          </p:cNvPicPr>
          <p:nvPr/>
        </p:nvPicPr>
        <p:blipFill>
          <a:blip r:embed="rId7"/>
          <a:stretch>
            <a:fillRect/>
          </a:stretch>
        </p:blipFill>
        <p:spPr>
          <a:xfrm>
            <a:off x="2440124" y="6355683"/>
            <a:ext cx="7108552" cy="365792"/>
          </a:xfrm>
          <a:prstGeom prst="rect">
            <a:avLst/>
          </a:prstGeom>
        </p:spPr>
      </p:pic>
      <p:pic>
        <p:nvPicPr>
          <p:cNvPr id="5" name="WhatsApp Video 2025-09-25 at 16.33.29">
            <a:hlinkClick r:id="" action="ppaction://media"/>
            <a:extLst>
              <a:ext uri="{FF2B5EF4-FFF2-40B4-BE49-F238E27FC236}">
                <a16:creationId xmlns:a16="http://schemas.microsoft.com/office/drawing/2014/main" id="{2E7AFE9B-9F1F-4A79-AA09-074C29913E23}"/>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r="5000" b="22708"/>
          <a:stretch>
            <a:fillRect/>
          </a:stretch>
        </p:blipFill>
        <p:spPr>
          <a:xfrm>
            <a:off x="1231900" y="136525"/>
            <a:ext cx="4377823" cy="6332056"/>
          </a:xfrm>
          <a:prstGeom prst="rect">
            <a:avLst/>
          </a:prstGeom>
        </p:spPr>
      </p:pic>
      <p:pic>
        <p:nvPicPr>
          <p:cNvPr id="10" name="WhatsApp Video 2025-09-25 at 17.14.29 (1)">
            <a:hlinkClick r:id="" action="ppaction://media"/>
            <a:extLst>
              <a:ext uri="{FF2B5EF4-FFF2-40B4-BE49-F238E27FC236}">
                <a16:creationId xmlns:a16="http://schemas.microsoft.com/office/drawing/2014/main" id="{DAD059A7-B2B9-D4DE-1B08-72118AF16336}"/>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18519" t="23646" r="21296" b="22604"/>
          <a:stretch>
            <a:fillRect/>
          </a:stretch>
        </p:blipFill>
        <p:spPr>
          <a:xfrm>
            <a:off x="6741267" y="279731"/>
            <a:ext cx="3898016" cy="6188850"/>
          </a:xfrm>
          <a:prstGeom prst="rect">
            <a:avLst/>
          </a:prstGeom>
        </p:spPr>
      </p:pic>
    </p:spTree>
    <p:extLst>
      <p:ext uri="{BB962C8B-B14F-4D97-AF65-F5344CB8AC3E}">
        <p14:creationId xmlns:p14="http://schemas.microsoft.com/office/powerpoint/2010/main" val="193873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 fill="hold"/>
                                        <p:tgtEl>
                                          <p:spTgt spid="10"/>
                                        </p:tgtEl>
                                      </p:cBhvr>
                                    </p:cmd>
                                  </p:childTnLst>
                                </p:cTn>
                              </p:par>
                            </p:childTnLst>
                          </p:cTn>
                        </p:par>
                        <p:par>
                          <p:cTn id="7" fill="hold">
                            <p:stCondLst>
                              <p:cond delay="2136"/>
                            </p:stCondLst>
                            <p:childTnLst>
                              <p:par>
                                <p:cTn id="8" presetID="1" presetClass="mediacall" presetSubtype="0" fill="hold" nodeType="afterEffect">
                                  <p:stCondLst>
                                    <p:cond delay="0"/>
                                  </p:stCondLst>
                                  <p:childTnLst>
                                    <p:cmd type="call" cmd="playFrom(0.0)">
                                      <p:cBhvr>
                                        <p:cTn id="9" dur="15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4">
            <a:alphaModFix amt="25000"/>
          </a:blip>
          <a:stretch>
            <a:fillRect t="-21999"/>
          </a:stretch>
        </a:blipFill>
        <a:effectLst/>
      </p:bgPr>
    </p:bg>
    <p:spTree>
      <p:nvGrpSpPr>
        <p:cNvPr id="1" name="">
          <a:extLst>
            <a:ext uri="{FF2B5EF4-FFF2-40B4-BE49-F238E27FC236}">
              <a16:creationId xmlns:a16="http://schemas.microsoft.com/office/drawing/2014/main" id="{790BB4E6-0BEF-4D09-A2B0-BD0E503120BA}"/>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BCE517E-F61B-B7BA-2938-DCB678F12FC8}"/>
              </a:ext>
            </a:extLst>
          </p:cNvPr>
          <p:cNvSpPr>
            <a:spLocks noGrp="1"/>
          </p:cNvSpPr>
          <p:nvPr>
            <p:ph type="sldNum" idx="12"/>
          </p:nvPr>
        </p:nvSpPr>
        <p:spPr/>
        <p:txBody>
          <a:bodyPr/>
          <a:lstStyle/>
          <a:p>
            <a:fld id="{E73DD3CD-DA75-4B5E-BD78-652A6D11D01E}" type="slidenum">
              <a:rPr/>
              <a:t>27</a:t>
            </a:fld>
            <a:endParaRPr/>
          </a:p>
        </p:txBody>
      </p:sp>
      <p:sp>
        <p:nvSpPr>
          <p:cNvPr id="9" name="PlaceHolder 8">
            <a:extLst>
              <a:ext uri="{FF2B5EF4-FFF2-40B4-BE49-F238E27FC236}">
                <a16:creationId xmlns:a16="http://schemas.microsoft.com/office/drawing/2014/main" id="{741FA3B3-335F-25CC-860D-379A8F955311}"/>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54FAFA7E-2758-CAE6-8593-C2467CB30735}"/>
              </a:ext>
            </a:extLst>
          </p:cNvPr>
          <p:cNvPicPr>
            <a:picLocks noChangeAspect="1"/>
          </p:cNvPicPr>
          <p:nvPr/>
        </p:nvPicPr>
        <p:blipFill>
          <a:blip r:embed="rId5"/>
          <a:stretch>
            <a:fillRect/>
          </a:stretch>
        </p:blipFill>
        <p:spPr>
          <a:xfrm>
            <a:off x="2440124" y="6355683"/>
            <a:ext cx="7108552" cy="365792"/>
          </a:xfrm>
          <a:prstGeom prst="rect">
            <a:avLst/>
          </a:prstGeom>
        </p:spPr>
      </p:pic>
      <p:pic>
        <p:nvPicPr>
          <p:cNvPr id="2" name="WhatsApp Video 2025-09-25 at 17.16.43">
            <a:hlinkClick r:id="" action="ppaction://media"/>
            <a:extLst>
              <a:ext uri="{FF2B5EF4-FFF2-40B4-BE49-F238E27FC236}">
                <a16:creationId xmlns:a16="http://schemas.microsoft.com/office/drawing/2014/main" id="{CE967F70-6566-482E-AE20-F5926955902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20000" r="10556" b="22396"/>
          <a:stretch>
            <a:fillRect/>
          </a:stretch>
        </p:blipFill>
        <p:spPr>
          <a:xfrm>
            <a:off x="3546475" y="509978"/>
            <a:ext cx="5099050" cy="5838043"/>
          </a:xfrm>
          <a:prstGeom prst="rect">
            <a:avLst/>
          </a:prstGeom>
        </p:spPr>
      </p:pic>
    </p:spTree>
    <p:extLst>
      <p:ext uri="{BB962C8B-B14F-4D97-AF65-F5344CB8AC3E}">
        <p14:creationId xmlns:p14="http://schemas.microsoft.com/office/powerpoint/2010/main" val="22500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5">
            <a:alphaModFix amt="25000"/>
          </a:blip>
          <a:stretch>
            <a:fillRect t="-21999"/>
          </a:stretch>
        </a:blipFill>
        <a:effectLst/>
      </p:bgPr>
    </p:bg>
    <p:spTree>
      <p:nvGrpSpPr>
        <p:cNvPr id="1" name="">
          <a:extLst>
            <a:ext uri="{FF2B5EF4-FFF2-40B4-BE49-F238E27FC236}">
              <a16:creationId xmlns:a16="http://schemas.microsoft.com/office/drawing/2014/main" id="{790BB4E6-0BEF-4D09-A2B0-BD0E503120BA}"/>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BCE517E-F61B-B7BA-2938-DCB678F12FC8}"/>
              </a:ext>
            </a:extLst>
          </p:cNvPr>
          <p:cNvSpPr>
            <a:spLocks noGrp="1"/>
          </p:cNvSpPr>
          <p:nvPr>
            <p:ph type="sldNum" idx="12"/>
          </p:nvPr>
        </p:nvSpPr>
        <p:spPr/>
        <p:txBody>
          <a:bodyPr/>
          <a:lstStyle/>
          <a:p>
            <a:fld id="{E73DD3CD-DA75-4B5E-BD78-652A6D11D01E}" type="slidenum">
              <a:rPr/>
              <a:t>28</a:t>
            </a:fld>
            <a:endParaRPr/>
          </a:p>
        </p:txBody>
      </p:sp>
      <p:sp>
        <p:nvSpPr>
          <p:cNvPr id="9" name="PlaceHolder 8">
            <a:extLst>
              <a:ext uri="{FF2B5EF4-FFF2-40B4-BE49-F238E27FC236}">
                <a16:creationId xmlns:a16="http://schemas.microsoft.com/office/drawing/2014/main" id="{741FA3B3-335F-25CC-860D-379A8F955311}"/>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54FAFA7E-2758-CAE6-8593-C2467CB30735}"/>
              </a:ext>
            </a:extLst>
          </p:cNvPr>
          <p:cNvPicPr>
            <a:picLocks noChangeAspect="1"/>
          </p:cNvPicPr>
          <p:nvPr/>
        </p:nvPicPr>
        <p:blipFill>
          <a:blip r:embed="rId6"/>
          <a:stretch>
            <a:fillRect/>
          </a:stretch>
        </p:blipFill>
        <p:spPr>
          <a:xfrm>
            <a:off x="2440124" y="6355683"/>
            <a:ext cx="7108552" cy="365792"/>
          </a:xfrm>
          <a:prstGeom prst="rect">
            <a:avLst/>
          </a:prstGeom>
        </p:spPr>
      </p:pic>
      <p:pic>
        <p:nvPicPr>
          <p:cNvPr id="4" name="WhatsApp Video 2025-09-25 at 17.19.52">
            <a:hlinkClick r:id="" action="ppaction://media"/>
            <a:extLst>
              <a:ext uri="{FF2B5EF4-FFF2-40B4-BE49-F238E27FC236}">
                <a16:creationId xmlns:a16="http://schemas.microsoft.com/office/drawing/2014/main" id="{53A26EA6-F9AA-5D9F-B42A-8D98EDB29848}"/>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16536" b="31873"/>
          <a:stretch>
            <a:fillRect/>
          </a:stretch>
        </p:blipFill>
        <p:spPr>
          <a:xfrm>
            <a:off x="2835138" y="373739"/>
            <a:ext cx="6521724" cy="5981525"/>
          </a:xfrm>
          <a:prstGeom prst="rect">
            <a:avLst/>
          </a:prstGeom>
        </p:spPr>
      </p:pic>
    </p:spTree>
    <p:extLst>
      <p:ext uri="{BB962C8B-B14F-4D97-AF65-F5344CB8AC3E}">
        <p14:creationId xmlns:p14="http://schemas.microsoft.com/office/powerpoint/2010/main" val="29515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38000">
              <a:schemeClr val="bg1">
                <a:lumMod val="94000"/>
                <a:lumOff val="6000"/>
                <a:alpha val="12000"/>
              </a:schemeClr>
            </a:gs>
            <a:gs pos="100000">
              <a:schemeClr val="accent2">
                <a:alpha val="26000"/>
                <a:lumMod val="37000"/>
                <a:lumOff val="63000"/>
              </a:schemeClr>
            </a:gs>
          </a:gsLst>
          <a:path path="shape">
            <a:fillToRect l="50000" t="50000" r="50000" b="50000"/>
          </a:path>
          <a:tileRect/>
        </a:gradFill>
        <a:effectLst/>
      </p:bgPr>
    </p:bg>
    <p:spTree>
      <p:nvGrpSpPr>
        <p:cNvPr id="1" name="">
          <a:extLst>
            <a:ext uri="{FF2B5EF4-FFF2-40B4-BE49-F238E27FC236}">
              <a16:creationId xmlns:a16="http://schemas.microsoft.com/office/drawing/2014/main" id="{232ED735-24E5-85A3-CFE9-0E3B1E640DD3}"/>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C1F1D374-511A-CA21-5548-4ACD3F4E32A3}"/>
              </a:ext>
            </a:extLst>
          </p:cNvPr>
          <p:cNvSpPr>
            <a:spLocks noGrp="1"/>
          </p:cNvSpPr>
          <p:nvPr>
            <p:ph type="sldNum" idx="12"/>
          </p:nvPr>
        </p:nvSpPr>
        <p:spPr/>
        <p:txBody>
          <a:bodyPr/>
          <a:lstStyle/>
          <a:p>
            <a:fld id="{A457B92E-E3B5-49FA-837F-108794B1B520}" type="slidenum">
              <a:rPr/>
              <a:t>29</a:t>
            </a:fld>
            <a:endParaRPr/>
          </a:p>
        </p:txBody>
      </p:sp>
      <p:sp>
        <p:nvSpPr>
          <p:cNvPr id="9" name="PlaceHolder 8">
            <a:extLst>
              <a:ext uri="{FF2B5EF4-FFF2-40B4-BE49-F238E27FC236}">
                <a16:creationId xmlns:a16="http://schemas.microsoft.com/office/drawing/2014/main" id="{353A215C-F0FA-464B-B53A-381A918C4843}"/>
              </a:ext>
            </a:extLst>
          </p:cNvPr>
          <p:cNvSpPr>
            <a:spLocks noGrp="1"/>
          </p:cNvSpPr>
          <p:nvPr>
            <p:ph type="dt" idx="10"/>
          </p:nvPr>
        </p:nvSpPr>
        <p:spPr/>
        <p:txBody>
          <a:bodyPr/>
          <a:lstStyle/>
          <a:p>
            <a:fld id="{754FF737-6085-4776-9A78-CE13E1F4B8B0}" type="datetime1">
              <a:rPr lang="de"/>
              <a:t>24.09.2025</a:t>
            </a:fld>
            <a:endParaRPr lang="de"/>
          </a:p>
        </p:txBody>
      </p:sp>
      <p:graphicFrame>
        <p:nvGraphicFramePr>
          <p:cNvPr id="2" name="Tabelle 1">
            <a:extLst>
              <a:ext uri="{FF2B5EF4-FFF2-40B4-BE49-F238E27FC236}">
                <a16:creationId xmlns:a16="http://schemas.microsoft.com/office/drawing/2014/main" id="{81528179-C9E3-D78B-4C09-E126AAFFCD27}"/>
              </a:ext>
            </a:extLst>
          </p:cNvPr>
          <p:cNvGraphicFramePr>
            <a:graphicFrameLocks noGrp="1"/>
          </p:cNvGraphicFramePr>
          <p:nvPr>
            <p:extLst>
              <p:ext uri="{D42A27DB-BD31-4B8C-83A1-F6EECF244321}">
                <p14:modId xmlns:p14="http://schemas.microsoft.com/office/powerpoint/2010/main" val="2951574568"/>
              </p:ext>
            </p:extLst>
          </p:nvPr>
        </p:nvGraphicFramePr>
        <p:xfrm>
          <a:off x="843642" y="1592035"/>
          <a:ext cx="10588218" cy="4121350"/>
        </p:xfrm>
        <a:graphic>
          <a:graphicData uri="http://schemas.openxmlformats.org/drawingml/2006/table">
            <a:tbl>
              <a:tblPr firstRow="1" bandRow="1">
                <a:tableStyleId>{0E3FDE45-AF77-4B5C-9715-49D594BDF05E}</a:tableStyleId>
              </a:tblPr>
              <a:tblGrid>
                <a:gridCol w="1882588">
                  <a:extLst>
                    <a:ext uri="{9D8B030D-6E8A-4147-A177-3AD203B41FA5}">
                      <a16:colId xmlns:a16="http://schemas.microsoft.com/office/drawing/2014/main" val="173268525"/>
                    </a:ext>
                  </a:extLst>
                </a:gridCol>
                <a:gridCol w="2985247">
                  <a:extLst>
                    <a:ext uri="{9D8B030D-6E8A-4147-A177-3AD203B41FA5}">
                      <a16:colId xmlns:a16="http://schemas.microsoft.com/office/drawing/2014/main" val="2189281018"/>
                    </a:ext>
                  </a:extLst>
                </a:gridCol>
                <a:gridCol w="2931457">
                  <a:extLst>
                    <a:ext uri="{9D8B030D-6E8A-4147-A177-3AD203B41FA5}">
                      <a16:colId xmlns:a16="http://schemas.microsoft.com/office/drawing/2014/main" val="948007337"/>
                    </a:ext>
                  </a:extLst>
                </a:gridCol>
                <a:gridCol w="2788926">
                  <a:extLst>
                    <a:ext uri="{9D8B030D-6E8A-4147-A177-3AD203B41FA5}">
                      <a16:colId xmlns:a16="http://schemas.microsoft.com/office/drawing/2014/main" val="2346196567"/>
                    </a:ext>
                  </a:extLst>
                </a:gridCol>
              </a:tblGrid>
              <a:tr h="734795">
                <a:tc>
                  <a:txBody>
                    <a:bodyPr/>
                    <a:lstStyle/>
                    <a:p>
                      <a:r>
                        <a:rPr lang="de-DE"/>
                        <a:t>Kategorien</a:t>
                      </a:r>
                    </a:p>
                  </a:txBody>
                  <a:tcPr/>
                </a:tc>
                <a:tc>
                  <a:txBody>
                    <a:bodyPr/>
                    <a:lstStyle/>
                    <a:p>
                      <a:r>
                        <a:rPr lang="de-DE" dirty="0">
                          <a:solidFill>
                            <a:schemeClr val="accent6">
                              <a:lumMod val="75000"/>
                            </a:schemeClr>
                          </a:solidFill>
                        </a:rPr>
                        <a:t>Vorteile</a:t>
                      </a:r>
                    </a:p>
                  </a:txBody>
                  <a:tcPr/>
                </a:tc>
                <a:tc>
                  <a:txBody>
                    <a:bodyPr/>
                    <a:lstStyle/>
                    <a:p>
                      <a:r>
                        <a:rPr lang="de-DE">
                          <a:solidFill>
                            <a:srgbClr val="C00000"/>
                          </a:solidFill>
                        </a:rPr>
                        <a:t>Nachteile</a:t>
                      </a:r>
                    </a:p>
                  </a:txBody>
                  <a:tcPr/>
                </a:tc>
                <a:tc>
                  <a:txBody>
                    <a:bodyPr/>
                    <a:lstStyle/>
                    <a:p>
                      <a:pPr lvl="0">
                        <a:buNone/>
                      </a:pPr>
                      <a:r>
                        <a:rPr lang="de-DE" dirty="0">
                          <a:solidFill>
                            <a:schemeClr val="tx1"/>
                          </a:solidFill>
                        </a:rPr>
                        <a:t>Neutral</a:t>
                      </a:r>
                    </a:p>
                  </a:txBody>
                  <a:tcPr/>
                </a:tc>
                <a:extLst>
                  <a:ext uri="{0D108BD9-81ED-4DB2-BD59-A6C34878D82A}">
                    <a16:rowId xmlns:a16="http://schemas.microsoft.com/office/drawing/2014/main" val="2267376490"/>
                  </a:ext>
                </a:extLst>
              </a:tr>
              <a:tr h="734795">
                <a:tc>
                  <a:txBody>
                    <a:bodyPr/>
                    <a:lstStyle/>
                    <a:p>
                      <a:r>
                        <a:rPr lang="de-DE" b="1"/>
                        <a:t>Platzmerkmale</a:t>
                      </a:r>
                    </a:p>
                  </a:txBody>
                  <a:tcPr/>
                </a:tc>
                <a:tc>
                  <a:txBody>
                    <a:bodyPr/>
                    <a:lstStyle/>
                    <a:p>
                      <a:pPr marL="0" indent="0">
                        <a:buNone/>
                      </a:pPr>
                      <a:r>
                        <a:rPr lang="de-DE" i="1"/>
                        <a:t>Platzfehler</a:t>
                      </a:r>
                      <a:r>
                        <a:rPr lang="de-DE"/>
                        <a:t>: keine</a:t>
                      </a:r>
                    </a:p>
                    <a:p>
                      <a:pPr marL="0" lvl="0" indent="0">
                        <a:buNone/>
                      </a:pPr>
                      <a:r>
                        <a:rPr lang="de-DE" sz="1800" b="0" i="1" u="none" strike="noStrike" noProof="0">
                          <a:solidFill>
                            <a:srgbClr val="000000"/>
                          </a:solidFill>
                          <a:latin typeface="Aptos"/>
                        </a:rPr>
                        <a:t>Untergrund</a:t>
                      </a:r>
                      <a:r>
                        <a:rPr lang="de-DE" sz="1800" b="0" i="0" u="none" strike="noStrike" noProof="0">
                          <a:solidFill>
                            <a:srgbClr val="000000"/>
                          </a:solidFill>
                          <a:latin typeface="Aptos"/>
                        </a:rPr>
                        <a:t>: k</a:t>
                      </a:r>
                      <a:r>
                        <a:rPr lang="de-DE"/>
                        <a:t>ein Staub</a:t>
                      </a:r>
                    </a:p>
                  </a:txBody>
                  <a:tcPr/>
                </a:tc>
                <a:tc>
                  <a:txBody>
                    <a:bodyPr/>
                    <a:lstStyle/>
                    <a:p>
                      <a:pPr marL="0" indent="0">
                        <a:buNone/>
                      </a:pPr>
                      <a:r>
                        <a:rPr lang="de-DE" i="1"/>
                        <a:t>Ballabdruck</a:t>
                      </a:r>
                      <a:r>
                        <a:rPr lang="de-DE"/>
                        <a:t>: Konturen schwer zu erkennen</a:t>
                      </a:r>
                    </a:p>
                    <a:p>
                      <a:pPr marL="0" lvl="0" indent="0">
                        <a:buNone/>
                      </a:pPr>
                      <a:r>
                        <a:rPr lang="de-DE" i="1"/>
                        <a:t>Untergrund</a:t>
                      </a:r>
                      <a:r>
                        <a:rPr lang="de-DE"/>
                        <a:t>: "glitschig", "matschig"</a:t>
                      </a:r>
                    </a:p>
                  </a:txBody>
                  <a:tcPr/>
                </a:tc>
                <a:tc>
                  <a:txBody>
                    <a:bodyPr/>
                    <a:lstStyle/>
                    <a:p>
                      <a:pPr marL="0" lvl="0" indent="0">
                        <a:buNone/>
                      </a:pPr>
                      <a:r>
                        <a:rPr lang="de-DE" i="1"/>
                        <a:t>Optik</a:t>
                      </a:r>
                      <a:r>
                        <a:rPr lang="de-DE"/>
                        <a:t>: dunkelrot, kräftig</a:t>
                      </a:r>
                    </a:p>
                  </a:txBody>
                  <a:tcPr/>
                </a:tc>
                <a:extLst>
                  <a:ext uri="{0D108BD9-81ED-4DB2-BD59-A6C34878D82A}">
                    <a16:rowId xmlns:a16="http://schemas.microsoft.com/office/drawing/2014/main" val="3633750463"/>
                  </a:ext>
                </a:extLst>
              </a:tr>
              <a:tr h="734795">
                <a:tc>
                  <a:txBody>
                    <a:bodyPr/>
                    <a:lstStyle/>
                    <a:p>
                      <a:r>
                        <a:rPr lang="de-DE" b="1"/>
                        <a:t>Spielverhalten</a:t>
                      </a:r>
                    </a:p>
                  </a:txBody>
                  <a:tcPr/>
                </a:tc>
                <a:tc>
                  <a:txBody>
                    <a:bodyPr/>
                    <a:lstStyle/>
                    <a:p>
                      <a:pPr marL="0" indent="0">
                        <a:buNone/>
                      </a:pPr>
                      <a:r>
                        <a:rPr lang="de-DE" i="1"/>
                        <a:t>Rutschen</a:t>
                      </a:r>
                      <a:r>
                        <a:rPr lang="de-DE"/>
                        <a:t>: leicht</a:t>
                      </a:r>
                    </a:p>
                    <a:p>
                      <a:pPr marL="0" lvl="0" indent="0">
                        <a:buNone/>
                      </a:pPr>
                      <a:r>
                        <a:rPr lang="de-DE" i="1"/>
                        <a:t>Spielbarkeit </a:t>
                      </a:r>
                      <a:r>
                        <a:rPr lang="de-DE"/>
                        <a:t>bei Nässe</a:t>
                      </a:r>
                    </a:p>
                    <a:p>
                      <a:pPr marL="0" lvl="0" indent="0">
                        <a:buNone/>
                      </a:pPr>
                      <a:r>
                        <a:rPr lang="de-DE" i="1"/>
                        <a:t>Gelenkbelastung</a:t>
                      </a:r>
                      <a:r>
                        <a:rPr lang="de-DE"/>
                        <a:t>: angenehm, weich</a:t>
                      </a:r>
                    </a:p>
                  </a:txBody>
                  <a:tcPr/>
                </a:tc>
                <a:tc>
                  <a:txBody>
                    <a:bodyPr/>
                    <a:lstStyle/>
                    <a:p>
                      <a:pPr marL="0" lvl="0" indent="0">
                        <a:buNone/>
                      </a:pPr>
                      <a:r>
                        <a:rPr lang="de-DE" sz="1800" i="1" u="none" strike="noStrike" noProof="0" dirty="0">
                          <a:solidFill>
                            <a:srgbClr val="000000"/>
                          </a:solidFill>
                        </a:rPr>
                        <a:t>Rutschen</a:t>
                      </a:r>
                      <a:r>
                        <a:rPr lang="de-DE" sz="1800" u="none" strike="noStrike" noProof="0" dirty="0">
                          <a:solidFill>
                            <a:srgbClr val="000000"/>
                          </a:solidFill>
                        </a:rPr>
                        <a:t>: rutschiger</a:t>
                      </a:r>
                    </a:p>
                    <a:p>
                      <a:pPr marL="0" lvl="0" indent="0">
                        <a:buNone/>
                      </a:pPr>
                      <a:r>
                        <a:rPr lang="de-DE" sz="1800" i="1" u="none" strike="noStrike" noProof="0" dirty="0">
                          <a:solidFill>
                            <a:srgbClr val="000000"/>
                          </a:solidFill>
                        </a:rPr>
                        <a:t>Topspin</a:t>
                      </a:r>
                      <a:r>
                        <a:rPr lang="de-DE" sz="1800" u="none" strike="noStrike" noProof="0" dirty="0">
                          <a:solidFill>
                            <a:srgbClr val="000000"/>
                          </a:solidFill>
                        </a:rPr>
                        <a:t>: weniger angenommen</a:t>
                      </a:r>
                    </a:p>
                    <a:p>
                      <a:pPr marL="0" lvl="0" indent="0">
                        <a:buNone/>
                      </a:pPr>
                      <a:r>
                        <a:rPr lang="de-DE" sz="1800" i="1" u="none" strike="noStrike" noProof="0" dirty="0">
                          <a:solidFill>
                            <a:srgbClr val="000000"/>
                          </a:solidFill>
                        </a:rPr>
                        <a:t>Slice</a:t>
                      </a:r>
                      <a:r>
                        <a:rPr lang="de-DE" sz="1800" u="none" strike="noStrike" noProof="0" dirty="0">
                          <a:solidFill>
                            <a:srgbClr val="000000"/>
                          </a:solidFill>
                        </a:rPr>
                        <a:t>: bleibt flacher</a:t>
                      </a:r>
                    </a:p>
                  </a:txBody>
                  <a:tcPr/>
                </a:tc>
                <a:tc>
                  <a:txBody>
                    <a:bodyPr/>
                    <a:lstStyle/>
                    <a:p>
                      <a:pPr marL="0" lvl="0" indent="0">
                        <a:buNone/>
                      </a:pPr>
                      <a:r>
                        <a:rPr lang="de-DE" i="1"/>
                        <a:t>Geschwindigkeit</a:t>
                      </a:r>
                      <a:r>
                        <a:rPr lang="de-DE"/>
                        <a:t>: geteilte Meinungen</a:t>
                      </a:r>
                    </a:p>
                    <a:p>
                      <a:pPr marL="0" lvl="0" indent="0">
                        <a:buClr>
                          <a:srgbClr val="000000"/>
                        </a:buClr>
                        <a:buNone/>
                      </a:pPr>
                      <a:r>
                        <a:rPr lang="de-DE" sz="1800" i="1" u="none" strike="noStrike" noProof="0">
                          <a:solidFill>
                            <a:srgbClr val="000000"/>
                          </a:solidFill>
                        </a:rPr>
                        <a:t>Absprungverhalten</a:t>
                      </a:r>
                      <a:r>
                        <a:rPr lang="de-DE" sz="1800" u="none" strike="noStrike" noProof="0">
                          <a:solidFill>
                            <a:srgbClr val="000000"/>
                          </a:solidFill>
                        </a:rPr>
                        <a:t>: etwas niedriger</a:t>
                      </a:r>
                      <a:endParaRPr lang="en-US" sz="1800" u="none" strike="noStrike" noProof="0">
                        <a:solidFill>
                          <a:srgbClr val="000000"/>
                        </a:solidFill>
                      </a:endParaRPr>
                    </a:p>
                    <a:p>
                      <a:pPr marL="0" lvl="0" indent="0">
                        <a:buNone/>
                      </a:pPr>
                      <a:r>
                        <a:rPr lang="de-DE" i="1"/>
                        <a:t>Spielgefühl</a:t>
                      </a:r>
                      <a:r>
                        <a:rPr lang="de-DE"/>
                        <a:t>: "eigen"</a:t>
                      </a:r>
                    </a:p>
                  </a:txBody>
                  <a:tcPr/>
                </a:tc>
                <a:extLst>
                  <a:ext uri="{0D108BD9-81ED-4DB2-BD59-A6C34878D82A}">
                    <a16:rowId xmlns:a16="http://schemas.microsoft.com/office/drawing/2014/main" val="1422919676"/>
                  </a:ext>
                </a:extLst>
              </a:tr>
              <a:tr h="734795">
                <a:tc>
                  <a:txBody>
                    <a:bodyPr/>
                    <a:lstStyle/>
                    <a:p>
                      <a:r>
                        <a:rPr lang="de-DE" b="1"/>
                        <a:t>Wertungen</a:t>
                      </a:r>
                    </a:p>
                  </a:txBody>
                  <a:tcPr/>
                </a:tc>
                <a:tc>
                  <a:txBody>
                    <a:bodyPr/>
                    <a:lstStyle/>
                    <a:p>
                      <a:pPr marL="0" indent="0">
                        <a:buNone/>
                      </a:pPr>
                      <a:r>
                        <a:rPr lang="de-DE" i="1"/>
                        <a:t>Gesamt</a:t>
                      </a:r>
                      <a:r>
                        <a:rPr lang="de-DE"/>
                        <a:t>: 4.2/5</a:t>
                      </a:r>
                    </a:p>
                  </a:txBody>
                  <a:tcPr/>
                </a:tc>
                <a:tc>
                  <a:txBody>
                    <a:bodyPr/>
                    <a:lstStyle/>
                    <a:p>
                      <a:pPr marL="285750" indent="-285750">
                        <a:buFont typeface="Calibri"/>
                        <a:buChar char="-"/>
                      </a:pPr>
                      <a:endParaRPr lang="de-DE"/>
                    </a:p>
                  </a:txBody>
                  <a:tcPr/>
                </a:tc>
                <a:tc>
                  <a:txBody>
                    <a:bodyPr/>
                    <a:lstStyle/>
                    <a:p>
                      <a:pPr marL="0" lvl="0" indent="0">
                        <a:buNone/>
                      </a:pPr>
                      <a:r>
                        <a:rPr lang="de-DE" sz="1800" b="0" i="1" u="none" strike="noStrike" noProof="0" dirty="0">
                          <a:solidFill>
                            <a:srgbClr val="000000"/>
                          </a:solidFill>
                          <a:latin typeface="Aptos"/>
                        </a:rPr>
                        <a:t>Unterschied </a:t>
                      </a:r>
                      <a:r>
                        <a:rPr lang="de-DE" sz="1800" b="0" i="0" u="none" strike="noStrike" noProof="0" dirty="0">
                          <a:solidFill>
                            <a:srgbClr val="000000"/>
                          </a:solidFill>
                          <a:latin typeface="Aptos"/>
                        </a:rPr>
                        <a:t>zu Sandplatz</a:t>
                      </a:r>
                      <a:r>
                        <a:rPr lang="de-DE" sz="1800" u="none" strike="noStrike" noProof="0" dirty="0">
                          <a:solidFill>
                            <a:srgbClr val="000000"/>
                          </a:solidFill>
                        </a:rPr>
                        <a:t>: 3.0/5</a:t>
                      </a:r>
                      <a:endParaRPr lang="de-DE" dirty="0"/>
                    </a:p>
                  </a:txBody>
                  <a:tcPr/>
                </a:tc>
                <a:extLst>
                  <a:ext uri="{0D108BD9-81ED-4DB2-BD59-A6C34878D82A}">
                    <a16:rowId xmlns:a16="http://schemas.microsoft.com/office/drawing/2014/main" val="1063968706"/>
                  </a:ext>
                </a:extLst>
              </a:tr>
            </a:tbl>
          </a:graphicData>
        </a:graphic>
      </p:graphicFrame>
      <p:sp>
        <p:nvSpPr>
          <p:cNvPr id="3" name="Textfeld 2">
            <a:extLst>
              <a:ext uri="{FF2B5EF4-FFF2-40B4-BE49-F238E27FC236}">
                <a16:creationId xmlns:a16="http://schemas.microsoft.com/office/drawing/2014/main" id="{C256A7C1-0EFE-5A37-477B-B19105BFBE28}"/>
              </a:ext>
            </a:extLst>
          </p:cNvPr>
          <p:cNvSpPr txBox="1"/>
          <p:nvPr/>
        </p:nvSpPr>
        <p:spPr>
          <a:xfrm>
            <a:off x="838080" y="5850286"/>
            <a:ext cx="1075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Anmerkung: In Relation zu Sandplätzen; getestet bei Nässe und 7-10 °C, </a:t>
            </a:r>
            <a:r>
              <a:rPr lang="de-DE" dirty="0" err="1">
                <a:hlinkClick r:id="rId2"/>
              </a:rPr>
              <a:t>TopSand</a:t>
            </a:r>
            <a:r>
              <a:rPr lang="de-DE" dirty="0">
                <a:hlinkClick r:id="rId2"/>
              </a:rPr>
              <a:t> Feedback.docx</a:t>
            </a:r>
            <a:endParaRPr lang="de-DE" dirty="0"/>
          </a:p>
        </p:txBody>
      </p:sp>
      <p:pic>
        <p:nvPicPr>
          <p:cNvPr id="6" name="Grafik 5">
            <a:extLst>
              <a:ext uri="{FF2B5EF4-FFF2-40B4-BE49-F238E27FC236}">
                <a16:creationId xmlns:a16="http://schemas.microsoft.com/office/drawing/2014/main" id="{A60AB2C3-C26B-2E33-8EAB-EBF55B491579}"/>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11" name="PlaceHolder 1">
            <a:extLst>
              <a:ext uri="{FF2B5EF4-FFF2-40B4-BE49-F238E27FC236}">
                <a16:creationId xmlns:a16="http://schemas.microsoft.com/office/drawing/2014/main" id="{4DA0B364-0F18-F336-FBA2-8CE981BE9D4E}"/>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 Probespielen </a:t>
            </a:r>
            <a:r>
              <a:rPr lang="de-DE" sz="5400" spc="-1" dirty="0" err="1">
                <a:solidFill>
                  <a:schemeClr val="dk1"/>
                </a:solidFill>
                <a:latin typeface="Calisto MT"/>
              </a:rPr>
              <a:t>HarTru</a:t>
            </a:r>
            <a:r>
              <a:rPr lang="de-DE" sz="5400" spc="-1" dirty="0">
                <a:solidFill>
                  <a:schemeClr val="dk1"/>
                </a:solidFill>
                <a:latin typeface="Calisto MT"/>
              </a:rPr>
              <a:t> </a:t>
            </a:r>
            <a:r>
              <a:rPr lang="de-DE" sz="5400" spc="-1" dirty="0" err="1">
                <a:solidFill>
                  <a:srgbClr val="0070C0"/>
                </a:solidFill>
                <a:latin typeface="Calisto MT"/>
              </a:rPr>
              <a:t>TopSand</a:t>
            </a:r>
            <a:endParaRPr lang="de-DE" sz="5400" spc="-1" dirty="0">
              <a:solidFill>
                <a:schemeClr val="dk1"/>
              </a:solidFill>
              <a:latin typeface="Aptos"/>
            </a:endParaRPr>
          </a:p>
        </p:txBody>
      </p:sp>
    </p:spTree>
    <p:extLst>
      <p:ext uri="{BB962C8B-B14F-4D97-AF65-F5344CB8AC3E}">
        <p14:creationId xmlns:p14="http://schemas.microsoft.com/office/powerpoint/2010/main" val="75863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laceHolder 7"/>
          <p:cNvSpPr>
            <a:spLocks noGrp="1"/>
          </p:cNvSpPr>
          <p:nvPr>
            <p:ph type="sldNum" idx="12"/>
          </p:nvPr>
        </p:nvSpPr>
        <p:spPr/>
        <p:txBody>
          <a:bodyPr vert="horz" lIns="91440" tIns="45720" rIns="91440" bIns="45720" rtlCol="0" anchor="ctr">
            <a:normAutofit/>
          </a:bodyPr>
          <a:lstStyle/>
          <a:p>
            <a:pPr>
              <a:spcAft>
                <a:spcPts val="600"/>
              </a:spcAft>
              <a:defRPr/>
            </a:pPr>
            <a:fld id="{E73DD3CD-DA75-4B5E-BD78-652A6D11D01E}" type="slidenum">
              <a:rPr lang="en-US" spc="0" smtClean="0">
                <a:solidFill>
                  <a:schemeClr val="tx1">
                    <a:lumMod val="50000"/>
                    <a:lumOff val="50000"/>
                  </a:schemeClr>
                </a:solidFill>
                <a:latin typeface="Calibri" panose="020F0502020204030204"/>
              </a:rPr>
              <a:pPr>
                <a:spcAft>
                  <a:spcPts val="600"/>
                </a:spcAft>
                <a:defRPr/>
              </a:pPr>
              <a:t>3</a:t>
            </a:fld>
            <a:endParaRPr lang="en-US" spc="0">
              <a:solidFill>
                <a:schemeClr val="tx1">
                  <a:lumMod val="50000"/>
                  <a:lumOff val="50000"/>
                </a:schemeClr>
              </a:solidFill>
              <a:latin typeface="Calibri" panose="020F0502020204030204"/>
            </a:endParaRPr>
          </a:p>
        </p:txBody>
      </p:sp>
      <p:sp>
        <p:nvSpPr>
          <p:cNvPr id="9" name="PlaceHolder 8"/>
          <p:cNvSpPr>
            <a:spLocks noGrp="1"/>
          </p:cNvSpPr>
          <p:nvPr>
            <p:ph type="dt" idx="10"/>
          </p:nvPr>
        </p:nvSpPr>
        <p:spPr/>
        <p:txBody>
          <a:bodyPr vert="horz" lIns="91440" tIns="45720" rIns="91440" bIns="45720" rtlCol="0" anchor="ctr">
            <a:normAutofit/>
          </a:bodyPr>
          <a:lstStyle/>
          <a:p>
            <a:pPr>
              <a:spcAft>
                <a:spcPts val="600"/>
              </a:spcAft>
              <a:defRPr/>
            </a:pPr>
            <a:fld id="{3B962857-F3F0-4909-9772-A13DF441E699}" type="datetime1">
              <a:rPr lang="en-US" spc="0" smtClean="0">
                <a:solidFill>
                  <a:schemeClr val="tx1">
                    <a:lumMod val="50000"/>
                    <a:lumOff val="50000"/>
                  </a:schemeClr>
                </a:solidFill>
                <a:latin typeface="Calibri" panose="020F0502020204030204"/>
              </a:rPr>
              <a:pPr>
                <a:spcAft>
                  <a:spcPts val="600"/>
                </a:spcAft>
                <a:defRPr/>
              </a:pPr>
              <a:t>9/24/2025</a:t>
            </a:fld>
            <a:endParaRPr lang="en-US" spc="0">
              <a:solidFill>
                <a:schemeClr val="tx1">
                  <a:lumMod val="50000"/>
                  <a:lumOff val="50000"/>
                </a:schemeClr>
              </a:solidFill>
              <a:latin typeface="Calibri" panose="020F0502020204030204"/>
            </a:endParaRPr>
          </a:p>
        </p:txBody>
      </p:sp>
      <p:sp>
        <p:nvSpPr>
          <p:cNvPr id="182" name="PlaceHolder 1"/>
          <p:cNvSpPr>
            <a:spLocks noGrp="1"/>
          </p:cNvSpPr>
          <p:nvPr>
            <p:ph type="title" idx="4294967295"/>
          </p:nvPr>
        </p:nvSpPr>
        <p:spPr>
          <a:xfrm>
            <a:off x="2024063" y="549275"/>
            <a:ext cx="10167937" cy="1179513"/>
          </a:xfrm>
          <a:prstGeom prst="rect">
            <a:avLst/>
          </a:prstGeom>
        </p:spPr>
        <p:txBody>
          <a:bodyPr vert="horz" lIns="91440" tIns="45720" rIns="91440" bIns="45720" rtlCol="0" anchor="ctr">
            <a:normAutofit/>
          </a:bodyPr>
          <a:lstStyle/>
          <a:p>
            <a:r>
              <a:rPr lang="en-US" sz="4000" spc="-1" dirty="0"/>
              <a:t>Aufbau </a:t>
            </a:r>
            <a:r>
              <a:rPr lang="en-US" sz="4000" b="0" strike="noStrike" spc="-1" dirty="0" err="1"/>
              <a:t>Herkömmlicher</a:t>
            </a:r>
            <a:r>
              <a:rPr lang="en-US" sz="4000" b="0" strike="noStrike" spc="-1" dirty="0"/>
              <a:t> </a:t>
            </a:r>
            <a:r>
              <a:rPr lang="en-US" sz="4000" b="0" strike="noStrike" spc="-1" dirty="0" err="1"/>
              <a:t>Sandplatz</a:t>
            </a:r>
            <a:endParaRPr lang="en-US" sz="4000" b="0" strike="noStrike" spc="-1" dirty="0"/>
          </a:p>
        </p:txBody>
      </p:sp>
      <p:pic>
        <p:nvPicPr>
          <p:cNvPr id="2" name="Grafik 1" descr="Ein Bild, das Screenshot, Rechteck, Kunst, Design enthält.&#10;&#10;KI-generierte Inhalte können fehlerhaft sein.">
            <a:extLst>
              <a:ext uri="{FF2B5EF4-FFF2-40B4-BE49-F238E27FC236}">
                <a16:creationId xmlns:a16="http://schemas.microsoft.com/office/drawing/2014/main" id="{8F09D93A-4A1B-0FAB-E0A1-63C578CF9369}"/>
              </a:ext>
            </a:extLst>
          </p:cNvPr>
          <p:cNvPicPr>
            <a:picLocks noChangeAspect="1"/>
          </p:cNvPicPr>
          <p:nvPr/>
        </p:nvPicPr>
        <p:blipFill rotWithShape="1">
          <a:blip r:embed="rId3"/>
          <a:srcRect t="-15454" b="-15454"/>
          <a:stretch>
            <a:fillRect/>
          </a:stretch>
        </p:blipFill>
        <p:spPr>
          <a:xfrm>
            <a:off x="626850" y="2868074"/>
            <a:ext cx="5175678" cy="2639008"/>
          </a:xfrm>
          <a:prstGeom prst="rect">
            <a:avLst/>
          </a:prstGeom>
        </p:spPr>
      </p:pic>
      <p:sp>
        <p:nvSpPr>
          <p:cNvPr id="5" name="Textfeld 4">
            <a:extLst>
              <a:ext uri="{FF2B5EF4-FFF2-40B4-BE49-F238E27FC236}">
                <a16:creationId xmlns:a16="http://schemas.microsoft.com/office/drawing/2014/main" id="{6A935328-92CB-F6D2-71D0-925B0EA51686}"/>
              </a:ext>
            </a:extLst>
          </p:cNvPr>
          <p:cNvSpPr txBox="1"/>
          <p:nvPr/>
        </p:nvSpPr>
        <p:spPr>
          <a:xfrm>
            <a:off x="6429378" y="2851366"/>
            <a:ext cx="5351384" cy="2673465"/>
          </a:xfrm>
          <a:prstGeom prst="rect">
            <a:avLst/>
          </a:prstGeom>
        </p:spPr>
        <p:txBody>
          <a:bodyPr vert="horz" lIns="91440" tIns="45720" rIns="91440" bIns="45720" numCol="2" spcCol="0" rtlCol="0" anchor="t">
            <a:normAutofit fontScale="92500" lnSpcReduction="20000"/>
          </a:bodyPr>
          <a:lstStyle/>
          <a:p>
            <a:pPr>
              <a:lnSpc>
                <a:spcPct val="90000"/>
              </a:lnSpc>
              <a:spcAft>
                <a:spcPts val="600"/>
              </a:spcAft>
            </a:pPr>
            <a:endParaRPr lang="en-US" sz="1700" dirty="0"/>
          </a:p>
          <a:p>
            <a:pPr>
              <a:lnSpc>
                <a:spcPct val="90000"/>
              </a:lnSpc>
              <a:spcAft>
                <a:spcPts val="600"/>
              </a:spcAft>
            </a:pPr>
            <a:r>
              <a:rPr lang="en-US" sz="1700" dirty="0" err="1"/>
              <a:t>Deckschicht</a:t>
            </a:r>
            <a:endParaRPr lang="en-US" sz="1700" dirty="0"/>
          </a:p>
          <a:p>
            <a:pPr marL="57150">
              <a:lnSpc>
                <a:spcPct val="90000"/>
              </a:lnSpc>
              <a:spcAft>
                <a:spcPts val="600"/>
              </a:spcAft>
            </a:pPr>
            <a:endParaRPr lang="en-US" sz="1700" dirty="0"/>
          </a:p>
          <a:p>
            <a:pPr marL="57150">
              <a:lnSpc>
                <a:spcPct val="90000"/>
              </a:lnSpc>
              <a:spcAft>
                <a:spcPts val="600"/>
              </a:spcAft>
            </a:pPr>
            <a:endParaRPr lang="en-US" sz="1700" dirty="0"/>
          </a:p>
          <a:p>
            <a:pPr>
              <a:lnSpc>
                <a:spcPct val="90000"/>
              </a:lnSpc>
              <a:spcAft>
                <a:spcPts val="600"/>
              </a:spcAft>
            </a:pPr>
            <a:r>
              <a:rPr lang="en-US" sz="1700" dirty="0" err="1"/>
              <a:t>Dynamische</a:t>
            </a:r>
            <a:r>
              <a:rPr lang="en-US" sz="1700" dirty="0"/>
              <a:t> </a:t>
            </a:r>
            <a:r>
              <a:rPr lang="en-US" sz="1700" dirty="0" err="1"/>
              <a:t>Schicht</a:t>
            </a:r>
            <a:endParaRPr lang="en-US" sz="1700" dirty="0"/>
          </a:p>
          <a:p>
            <a:pPr>
              <a:lnSpc>
                <a:spcPct val="90000"/>
              </a:lnSpc>
              <a:spcAft>
                <a:spcPts val="600"/>
              </a:spcAft>
            </a:pPr>
            <a:endParaRPr lang="en-US" sz="1700" dirty="0"/>
          </a:p>
          <a:p>
            <a:pPr>
              <a:lnSpc>
                <a:spcPct val="90000"/>
              </a:lnSpc>
              <a:spcAft>
                <a:spcPts val="600"/>
              </a:spcAft>
            </a:pPr>
            <a:endParaRPr lang="en-US" sz="1700" dirty="0"/>
          </a:p>
          <a:p>
            <a:pPr>
              <a:lnSpc>
                <a:spcPct val="90000"/>
              </a:lnSpc>
              <a:spcAft>
                <a:spcPts val="600"/>
              </a:spcAft>
            </a:pPr>
            <a:r>
              <a:rPr lang="en-US" sz="1700" dirty="0" err="1"/>
              <a:t>Tragschicht</a:t>
            </a:r>
            <a:endParaRPr lang="en-US" sz="1700" dirty="0"/>
          </a:p>
          <a:p>
            <a:pPr>
              <a:lnSpc>
                <a:spcPct val="90000"/>
              </a:lnSpc>
              <a:spcAft>
                <a:spcPts val="600"/>
              </a:spcAft>
            </a:pPr>
            <a:endParaRPr lang="en-US" sz="1700" dirty="0"/>
          </a:p>
          <a:p>
            <a:pPr>
              <a:lnSpc>
                <a:spcPct val="90000"/>
              </a:lnSpc>
              <a:spcAft>
                <a:spcPts val="600"/>
              </a:spcAft>
            </a:pPr>
            <a:r>
              <a:rPr lang="en-US" sz="1700" dirty="0" err="1"/>
              <a:t>Filterschicht</a:t>
            </a:r>
            <a:endParaRPr lang="en-US" sz="1700" dirty="0"/>
          </a:p>
          <a:p>
            <a:pPr>
              <a:lnSpc>
                <a:spcPct val="90000"/>
              </a:lnSpc>
              <a:spcAft>
                <a:spcPts val="600"/>
              </a:spcAft>
            </a:pPr>
            <a:r>
              <a:rPr lang="en-US" sz="1700" dirty="0" err="1"/>
              <a:t>Ziegelmehl</a:t>
            </a:r>
            <a:endParaRPr lang="en-US" sz="1700" dirty="0"/>
          </a:p>
          <a:p>
            <a:pPr>
              <a:lnSpc>
                <a:spcPct val="90000"/>
              </a:lnSpc>
              <a:spcAft>
                <a:spcPts val="600"/>
              </a:spcAft>
            </a:pPr>
            <a:r>
              <a:rPr lang="en-US" sz="1700" dirty="0"/>
              <a:t>(</a:t>
            </a:r>
            <a:r>
              <a:rPr lang="en-US" sz="1700" dirty="0" err="1"/>
              <a:t>evtl</a:t>
            </a:r>
            <a:r>
              <a:rPr lang="en-US" sz="1700" dirty="0"/>
              <a:t>. </a:t>
            </a:r>
            <a:r>
              <a:rPr lang="en-US" sz="1700" dirty="0" err="1"/>
              <a:t>verschiedene</a:t>
            </a:r>
            <a:endParaRPr lang="en-US" sz="1700" dirty="0"/>
          </a:p>
          <a:p>
            <a:pPr>
              <a:lnSpc>
                <a:spcPct val="90000"/>
              </a:lnSpc>
              <a:spcAft>
                <a:spcPts val="600"/>
              </a:spcAft>
            </a:pPr>
            <a:r>
              <a:rPr lang="en-US" sz="1700" dirty="0" err="1"/>
              <a:t>Körnungsstufen</a:t>
            </a:r>
            <a:r>
              <a:rPr lang="en-US" sz="1700" dirty="0"/>
              <a:t>)</a:t>
            </a:r>
          </a:p>
          <a:p>
            <a:pPr>
              <a:lnSpc>
                <a:spcPct val="90000"/>
              </a:lnSpc>
              <a:spcAft>
                <a:spcPts val="600"/>
              </a:spcAft>
            </a:pPr>
            <a:endParaRPr lang="en-US" sz="1700" dirty="0"/>
          </a:p>
          <a:p>
            <a:pPr>
              <a:lnSpc>
                <a:spcPct val="90000"/>
              </a:lnSpc>
              <a:spcAft>
                <a:spcPts val="600"/>
              </a:spcAft>
            </a:pPr>
            <a:r>
              <a:rPr lang="en-US" sz="1700" dirty="0"/>
              <a:t>Lava </a:t>
            </a:r>
            <a:r>
              <a:rPr lang="en-US" sz="1700" dirty="0" err="1"/>
              <a:t>oder</a:t>
            </a:r>
            <a:r>
              <a:rPr lang="en-US" sz="1700" dirty="0"/>
              <a:t> </a:t>
            </a:r>
            <a:r>
              <a:rPr lang="en-US" sz="1700" dirty="0" err="1"/>
              <a:t>Schlacke</a:t>
            </a:r>
            <a:endParaRPr lang="en-US" sz="1700" dirty="0"/>
          </a:p>
          <a:p>
            <a:pPr>
              <a:lnSpc>
                <a:spcPct val="90000"/>
              </a:lnSpc>
              <a:spcAft>
                <a:spcPts val="600"/>
              </a:spcAft>
            </a:pPr>
            <a:r>
              <a:rPr lang="en-US" sz="1700" dirty="0"/>
              <a:t>(</a:t>
            </a:r>
            <a:r>
              <a:rPr lang="en-US" sz="1700" dirty="0" err="1"/>
              <a:t>bei</a:t>
            </a:r>
            <a:r>
              <a:rPr lang="en-US" sz="1700" dirty="0"/>
              <a:t> </a:t>
            </a:r>
            <a:r>
              <a:rPr lang="en-US" sz="1700" dirty="0" err="1"/>
              <a:t>uns</a:t>
            </a:r>
            <a:r>
              <a:rPr lang="en-US" sz="1700" dirty="0"/>
              <a:t> </a:t>
            </a:r>
            <a:r>
              <a:rPr lang="en-US" sz="1700" dirty="0" err="1"/>
              <a:t>Hochofenschlacke</a:t>
            </a:r>
            <a:r>
              <a:rPr lang="en-US" sz="1700" dirty="0"/>
              <a:t>)</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Kies-</a:t>
            </a:r>
            <a:r>
              <a:rPr lang="en-US" sz="1700" dirty="0" err="1"/>
              <a:t>Sandgemisch</a:t>
            </a:r>
            <a:endParaRPr lang="en-US" sz="1700" dirty="0"/>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Kies-</a:t>
            </a:r>
            <a:r>
              <a:rPr lang="en-US" sz="1700" dirty="0" err="1"/>
              <a:t>Sandgemisch</a:t>
            </a:r>
            <a:endParaRPr lang="en-US" sz="1700" dirty="0"/>
          </a:p>
        </p:txBody>
      </p:sp>
      <p:cxnSp>
        <p:nvCxnSpPr>
          <p:cNvPr id="10" name="Gerader Verbinder 9">
            <a:extLst>
              <a:ext uri="{FF2B5EF4-FFF2-40B4-BE49-F238E27FC236}">
                <a16:creationId xmlns:a16="http://schemas.microsoft.com/office/drawing/2014/main" id="{2560EFDC-93C2-4ED8-0B20-21F0C773D904}"/>
              </a:ext>
            </a:extLst>
          </p:cNvPr>
          <p:cNvCxnSpPr>
            <a:cxnSpLocks/>
          </p:cNvCxnSpPr>
          <p:nvPr/>
        </p:nvCxnSpPr>
        <p:spPr>
          <a:xfrm>
            <a:off x="6110830" y="2290354"/>
            <a:ext cx="0" cy="3794448"/>
          </a:xfrm>
          <a:prstGeom prst="line">
            <a:avLst/>
          </a:prstGeom>
          <a:ln w="28575">
            <a:solidFill>
              <a:srgbClr val="E97132">
                <a:alpha val="42000"/>
              </a:srgbClr>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8801526F-C004-E64D-ADF9-9AC8DF6695D2}"/>
              </a:ext>
            </a:extLst>
          </p:cNvPr>
          <p:cNvPicPr>
            <a:picLocks noChangeAspect="1"/>
          </p:cNvPicPr>
          <p:nvPr/>
        </p:nvPicPr>
        <p:blipFill>
          <a:blip r:embed="rId4"/>
          <a:stretch>
            <a:fillRect/>
          </a:stretch>
        </p:blipFill>
        <p:spPr>
          <a:xfrm>
            <a:off x="2440124" y="6355683"/>
            <a:ext cx="7108552" cy="36579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chemeClr val="bg1">
                <a:alpha val="14000"/>
                <a:lumMod val="92000"/>
                <a:lumOff val="8000"/>
              </a:schemeClr>
            </a:gs>
            <a:gs pos="100000">
              <a:schemeClr val="accent2">
                <a:alpha val="26000"/>
                <a:lumMod val="37000"/>
                <a:lumOff val="63000"/>
              </a:schemeClr>
            </a:gs>
          </a:gsLst>
          <a:path path="shape">
            <a:fillToRect l="50000" t="50000" r="50000" b="50000"/>
          </a:path>
          <a:tileRect/>
        </a:gradFill>
        <a:effectLst/>
      </p:bgPr>
    </p:bg>
    <p:spTree>
      <p:nvGrpSpPr>
        <p:cNvPr id="1" name="">
          <a:extLst>
            <a:ext uri="{FF2B5EF4-FFF2-40B4-BE49-F238E27FC236}">
              <a16:creationId xmlns:a16="http://schemas.microsoft.com/office/drawing/2014/main" id="{E889FCAA-F815-AEAB-2DF2-9DEA8E050136}"/>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3809EA12-C945-232C-6556-A73096E2F8CA}"/>
              </a:ext>
            </a:extLst>
          </p:cNvPr>
          <p:cNvSpPr>
            <a:spLocks noGrp="1"/>
          </p:cNvSpPr>
          <p:nvPr>
            <p:ph type="sldNum" idx="12"/>
          </p:nvPr>
        </p:nvSpPr>
        <p:spPr/>
        <p:txBody>
          <a:bodyPr/>
          <a:lstStyle/>
          <a:p>
            <a:fld id="{A457B92E-E3B5-49FA-837F-108794B1B520}" type="slidenum">
              <a:rPr/>
              <a:t>30</a:t>
            </a:fld>
            <a:endParaRPr/>
          </a:p>
        </p:txBody>
      </p:sp>
      <p:sp>
        <p:nvSpPr>
          <p:cNvPr id="9" name="PlaceHolder 8">
            <a:extLst>
              <a:ext uri="{FF2B5EF4-FFF2-40B4-BE49-F238E27FC236}">
                <a16:creationId xmlns:a16="http://schemas.microsoft.com/office/drawing/2014/main" id="{745835A4-228D-8503-01F9-B8BED5A14BCB}"/>
              </a:ext>
            </a:extLst>
          </p:cNvPr>
          <p:cNvSpPr>
            <a:spLocks noGrp="1"/>
          </p:cNvSpPr>
          <p:nvPr>
            <p:ph type="dt" idx="10"/>
          </p:nvPr>
        </p:nvSpPr>
        <p:spPr/>
        <p:txBody>
          <a:bodyPr/>
          <a:lstStyle/>
          <a:p>
            <a:fld id="{754FF737-6085-4776-9A78-CE13E1F4B8B0}" type="datetime1">
              <a:rPr lang="de"/>
              <a:t>24.09.2025</a:t>
            </a:fld>
            <a:endParaRPr lang="de"/>
          </a:p>
        </p:txBody>
      </p:sp>
      <p:graphicFrame>
        <p:nvGraphicFramePr>
          <p:cNvPr id="2" name="Tabelle 1">
            <a:extLst>
              <a:ext uri="{FF2B5EF4-FFF2-40B4-BE49-F238E27FC236}">
                <a16:creationId xmlns:a16="http://schemas.microsoft.com/office/drawing/2014/main" id="{94D5F0AE-459A-CA27-951F-8789B8A473BF}"/>
              </a:ext>
            </a:extLst>
          </p:cNvPr>
          <p:cNvGraphicFramePr>
            <a:graphicFrameLocks noGrp="1"/>
          </p:cNvGraphicFramePr>
          <p:nvPr>
            <p:extLst>
              <p:ext uri="{D42A27DB-BD31-4B8C-83A1-F6EECF244321}">
                <p14:modId xmlns:p14="http://schemas.microsoft.com/office/powerpoint/2010/main" val="516751046"/>
              </p:ext>
            </p:extLst>
          </p:nvPr>
        </p:nvGraphicFramePr>
        <p:xfrm>
          <a:off x="843642" y="1592035"/>
          <a:ext cx="10588210" cy="4395670"/>
        </p:xfrm>
        <a:graphic>
          <a:graphicData uri="http://schemas.openxmlformats.org/drawingml/2006/table">
            <a:tbl>
              <a:tblPr firstRow="1" bandRow="1">
                <a:tableStyleId>{0E3FDE45-AF77-4B5C-9715-49D594BDF05E}</a:tableStyleId>
              </a:tblPr>
              <a:tblGrid>
                <a:gridCol w="1768979">
                  <a:extLst>
                    <a:ext uri="{9D8B030D-6E8A-4147-A177-3AD203B41FA5}">
                      <a16:colId xmlns:a16="http://schemas.microsoft.com/office/drawing/2014/main" val="173268525"/>
                    </a:ext>
                  </a:extLst>
                </a:gridCol>
                <a:gridCol w="3375588">
                  <a:extLst>
                    <a:ext uri="{9D8B030D-6E8A-4147-A177-3AD203B41FA5}">
                      <a16:colId xmlns:a16="http://schemas.microsoft.com/office/drawing/2014/main" val="2189281018"/>
                    </a:ext>
                  </a:extLst>
                </a:gridCol>
                <a:gridCol w="2632599">
                  <a:extLst>
                    <a:ext uri="{9D8B030D-6E8A-4147-A177-3AD203B41FA5}">
                      <a16:colId xmlns:a16="http://schemas.microsoft.com/office/drawing/2014/main" val="948007337"/>
                    </a:ext>
                  </a:extLst>
                </a:gridCol>
                <a:gridCol w="2811044">
                  <a:extLst>
                    <a:ext uri="{9D8B030D-6E8A-4147-A177-3AD203B41FA5}">
                      <a16:colId xmlns:a16="http://schemas.microsoft.com/office/drawing/2014/main" val="2346196567"/>
                    </a:ext>
                  </a:extLst>
                </a:gridCol>
              </a:tblGrid>
              <a:tr h="734795">
                <a:tc>
                  <a:txBody>
                    <a:bodyPr/>
                    <a:lstStyle/>
                    <a:p>
                      <a:r>
                        <a:rPr lang="de-DE" dirty="0"/>
                        <a:t>Kategorien</a:t>
                      </a:r>
                    </a:p>
                  </a:txBody>
                  <a:tcPr/>
                </a:tc>
                <a:tc>
                  <a:txBody>
                    <a:bodyPr/>
                    <a:lstStyle/>
                    <a:p>
                      <a:r>
                        <a:rPr lang="de-DE" dirty="0">
                          <a:solidFill>
                            <a:schemeClr val="accent6">
                              <a:lumMod val="75000"/>
                            </a:schemeClr>
                          </a:solidFill>
                        </a:rPr>
                        <a:t>Vorteile</a:t>
                      </a:r>
                    </a:p>
                  </a:txBody>
                  <a:tcPr/>
                </a:tc>
                <a:tc>
                  <a:txBody>
                    <a:bodyPr/>
                    <a:lstStyle/>
                    <a:p>
                      <a:r>
                        <a:rPr lang="de-DE">
                          <a:solidFill>
                            <a:srgbClr val="C00000"/>
                          </a:solidFill>
                        </a:rPr>
                        <a:t>Nachteile</a:t>
                      </a:r>
                    </a:p>
                  </a:txBody>
                  <a:tcPr/>
                </a:tc>
                <a:tc>
                  <a:txBody>
                    <a:bodyPr/>
                    <a:lstStyle/>
                    <a:p>
                      <a:pPr lvl="0">
                        <a:buNone/>
                      </a:pPr>
                      <a:r>
                        <a:rPr lang="de-DE" dirty="0">
                          <a:solidFill>
                            <a:schemeClr val="tx1"/>
                          </a:solidFill>
                        </a:rPr>
                        <a:t>Neutral</a:t>
                      </a:r>
                    </a:p>
                  </a:txBody>
                  <a:tcPr/>
                </a:tc>
                <a:extLst>
                  <a:ext uri="{0D108BD9-81ED-4DB2-BD59-A6C34878D82A}">
                    <a16:rowId xmlns:a16="http://schemas.microsoft.com/office/drawing/2014/main" val="2267376490"/>
                  </a:ext>
                </a:extLst>
              </a:tr>
              <a:tr h="734795">
                <a:tc>
                  <a:txBody>
                    <a:bodyPr/>
                    <a:lstStyle/>
                    <a:p>
                      <a:r>
                        <a:rPr lang="de-DE" b="1"/>
                        <a:t>Platzmerkmale</a:t>
                      </a:r>
                    </a:p>
                  </a:txBody>
                  <a:tcPr/>
                </a:tc>
                <a:tc>
                  <a:txBody>
                    <a:bodyPr/>
                    <a:lstStyle/>
                    <a:p>
                      <a:pPr marL="0" indent="0">
                        <a:buNone/>
                      </a:pPr>
                      <a:r>
                        <a:rPr lang="de-DE" i="1"/>
                        <a:t>Platzfehler</a:t>
                      </a:r>
                      <a:r>
                        <a:rPr lang="de-DE"/>
                        <a:t>: keine</a:t>
                      </a:r>
                    </a:p>
                    <a:p>
                      <a:pPr marL="0" lvl="0" indent="0">
                        <a:buNone/>
                      </a:pPr>
                      <a:r>
                        <a:rPr lang="de-DE" sz="1800" b="0" i="1" u="none" strike="noStrike" noProof="0">
                          <a:solidFill>
                            <a:srgbClr val="000000"/>
                          </a:solidFill>
                          <a:latin typeface="Aptos"/>
                        </a:rPr>
                        <a:t>Untergrund</a:t>
                      </a:r>
                      <a:r>
                        <a:rPr lang="de-DE" sz="1800" b="0" i="0" u="none" strike="noStrike" noProof="0">
                          <a:solidFill>
                            <a:srgbClr val="000000"/>
                          </a:solidFill>
                          <a:latin typeface="Aptos"/>
                        </a:rPr>
                        <a:t>: fast wie Sandplatz (Teppich etwas spürbar)</a:t>
                      </a:r>
                    </a:p>
                  </a:txBody>
                  <a:tcPr/>
                </a:tc>
                <a:tc>
                  <a:txBody>
                    <a:bodyPr/>
                    <a:lstStyle/>
                    <a:p>
                      <a:pPr marL="0" indent="0">
                        <a:buNone/>
                      </a:pPr>
                      <a:r>
                        <a:rPr lang="de-DE" i="1"/>
                        <a:t>Ballabdruck</a:t>
                      </a:r>
                      <a:r>
                        <a:rPr lang="de-DE"/>
                        <a:t>: geringe Konturen</a:t>
                      </a:r>
                    </a:p>
                    <a:p>
                      <a:pPr marL="0" lvl="0" indent="0">
                        <a:buNone/>
                      </a:pPr>
                      <a:endParaRPr lang="de-DE"/>
                    </a:p>
                  </a:txBody>
                  <a:tcPr/>
                </a:tc>
                <a:tc>
                  <a:txBody>
                    <a:bodyPr/>
                    <a:lstStyle/>
                    <a:p>
                      <a:pPr marL="0" lvl="0" indent="0">
                        <a:buNone/>
                      </a:pPr>
                      <a:r>
                        <a:rPr lang="de-DE" i="1"/>
                        <a:t>Optik</a:t>
                      </a:r>
                      <a:r>
                        <a:rPr lang="de-DE"/>
                        <a:t>: sandplatzähnlich, Linien weniger deutlich (verspringt aber auch nicht)</a:t>
                      </a:r>
                    </a:p>
                  </a:txBody>
                  <a:tcPr/>
                </a:tc>
                <a:extLst>
                  <a:ext uri="{0D108BD9-81ED-4DB2-BD59-A6C34878D82A}">
                    <a16:rowId xmlns:a16="http://schemas.microsoft.com/office/drawing/2014/main" val="3633750463"/>
                  </a:ext>
                </a:extLst>
              </a:tr>
              <a:tr h="734795">
                <a:tc>
                  <a:txBody>
                    <a:bodyPr/>
                    <a:lstStyle/>
                    <a:p>
                      <a:r>
                        <a:rPr lang="de-DE" b="1"/>
                        <a:t>Spielverhalten</a:t>
                      </a:r>
                    </a:p>
                  </a:txBody>
                  <a:tcPr/>
                </a:tc>
                <a:tc>
                  <a:txBody>
                    <a:bodyPr/>
                    <a:lstStyle/>
                    <a:p>
                      <a:pPr marL="0" indent="0">
                        <a:buNone/>
                      </a:pPr>
                      <a:r>
                        <a:rPr lang="de-DE" i="1"/>
                        <a:t>Rutschen</a:t>
                      </a:r>
                      <a:r>
                        <a:rPr lang="de-DE"/>
                        <a:t>: sandplatzähnlich</a:t>
                      </a:r>
                    </a:p>
                    <a:p>
                      <a:pPr marL="0" lvl="0" indent="0">
                        <a:buNone/>
                      </a:pPr>
                      <a:r>
                        <a:rPr lang="de-DE" i="1"/>
                        <a:t>Gelenkbelastung</a:t>
                      </a:r>
                      <a:r>
                        <a:rPr lang="de-DE"/>
                        <a:t>: angenehm, weich</a:t>
                      </a:r>
                    </a:p>
                    <a:p>
                      <a:pPr marL="0" lvl="0" indent="0">
                        <a:buNone/>
                      </a:pPr>
                      <a:r>
                        <a:rPr lang="de-DE"/>
                        <a:t>Geeigneter für Halle als klassische Sandplätze</a:t>
                      </a:r>
                    </a:p>
                  </a:txBody>
                  <a:tcPr/>
                </a:tc>
                <a:tc>
                  <a:txBody>
                    <a:bodyPr/>
                    <a:lstStyle/>
                    <a:p>
                      <a:pPr marL="0" lvl="0" indent="0">
                        <a:buNone/>
                      </a:pPr>
                      <a:r>
                        <a:rPr lang="de-DE" sz="1800" i="1" u="none" strike="noStrike" noProof="0">
                          <a:solidFill>
                            <a:srgbClr val="000000"/>
                          </a:solidFill>
                        </a:rPr>
                        <a:t>Rutschen</a:t>
                      </a:r>
                      <a:r>
                        <a:rPr lang="de-DE" sz="1800" u="none" strike="noStrike" noProof="0">
                          <a:solidFill>
                            <a:srgbClr val="000000"/>
                          </a:solidFill>
                        </a:rPr>
                        <a:t>: "schwieriger"</a:t>
                      </a:r>
                    </a:p>
                    <a:p>
                      <a:pPr marL="0" lvl="0" indent="0">
                        <a:buNone/>
                      </a:pPr>
                      <a:r>
                        <a:rPr lang="de-DE" sz="1800" i="1" u="none" strike="noStrike" noProof="0">
                          <a:solidFill>
                            <a:srgbClr val="000000"/>
                          </a:solidFill>
                        </a:rPr>
                        <a:t>Absprungverhalten</a:t>
                      </a:r>
                      <a:r>
                        <a:rPr lang="de-DE" sz="1800" u="none" strike="noStrike" noProof="0">
                          <a:solidFill>
                            <a:srgbClr val="000000"/>
                          </a:solidFill>
                        </a:rPr>
                        <a:t>: spürbar niedriger</a:t>
                      </a:r>
                    </a:p>
                    <a:p>
                      <a:pPr marL="0" lvl="0" indent="0">
                        <a:buNone/>
                      </a:pPr>
                      <a:r>
                        <a:rPr lang="de-DE" sz="1800" i="1" u="none" strike="noStrike" noProof="0">
                          <a:solidFill>
                            <a:srgbClr val="000000"/>
                          </a:solidFill>
                        </a:rPr>
                        <a:t>Topspin</a:t>
                      </a:r>
                      <a:r>
                        <a:rPr lang="de-DE" sz="1800" u="none" strike="noStrike" noProof="0">
                          <a:solidFill>
                            <a:srgbClr val="000000"/>
                          </a:solidFill>
                        </a:rPr>
                        <a:t>: weniger angenommen</a:t>
                      </a:r>
                    </a:p>
                    <a:p>
                      <a:pPr marL="0" lvl="0" indent="0">
                        <a:buNone/>
                      </a:pPr>
                      <a:r>
                        <a:rPr lang="de-DE" sz="1800" i="1" u="none" strike="noStrike" noProof="0">
                          <a:solidFill>
                            <a:srgbClr val="000000"/>
                          </a:solidFill>
                        </a:rPr>
                        <a:t>Slice</a:t>
                      </a:r>
                      <a:r>
                        <a:rPr lang="de-DE" sz="1800" u="none" strike="noStrike" noProof="0">
                          <a:solidFill>
                            <a:srgbClr val="000000"/>
                          </a:solidFill>
                        </a:rPr>
                        <a:t>: bleibt flacher</a:t>
                      </a:r>
                    </a:p>
                  </a:txBody>
                  <a:tcPr/>
                </a:tc>
                <a:tc>
                  <a:txBody>
                    <a:bodyPr/>
                    <a:lstStyle/>
                    <a:p>
                      <a:pPr marL="0" lvl="0" indent="0">
                        <a:buNone/>
                      </a:pPr>
                      <a:r>
                        <a:rPr lang="de-DE" i="1"/>
                        <a:t>Geschwindigkeit</a:t>
                      </a:r>
                      <a:r>
                        <a:rPr lang="de-DE"/>
                        <a:t>: sandplatzähnlich, eher schneller</a:t>
                      </a:r>
                    </a:p>
                    <a:p>
                      <a:pPr marL="0" lvl="0" indent="0">
                        <a:buNone/>
                      </a:pPr>
                      <a:r>
                        <a:rPr lang="de-DE" i="1"/>
                        <a:t>Spielgefühl</a:t>
                      </a:r>
                      <a:r>
                        <a:rPr lang="de-DE"/>
                        <a:t>: Sandplatz mit leichtem Teppichanteil</a:t>
                      </a:r>
                    </a:p>
                  </a:txBody>
                  <a:tcPr/>
                </a:tc>
                <a:extLst>
                  <a:ext uri="{0D108BD9-81ED-4DB2-BD59-A6C34878D82A}">
                    <a16:rowId xmlns:a16="http://schemas.microsoft.com/office/drawing/2014/main" val="1422919676"/>
                  </a:ext>
                </a:extLst>
              </a:tr>
              <a:tr h="734795">
                <a:tc>
                  <a:txBody>
                    <a:bodyPr/>
                    <a:lstStyle/>
                    <a:p>
                      <a:pPr lvl="0">
                        <a:buNone/>
                      </a:pPr>
                      <a:r>
                        <a:rPr lang="de-DE" b="1"/>
                        <a:t>Wertungen</a:t>
                      </a:r>
                    </a:p>
                  </a:txBody>
                  <a:tcPr/>
                </a:tc>
                <a:tc>
                  <a:txBody>
                    <a:bodyPr/>
                    <a:lstStyle/>
                    <a:p>
                      <a:pPr marL="0" indent="0">
                        <a:buNone/>
                      </a:pPr>
                      <a:r>
                        <a:rPr lang="de-DE" i="1"/>
                        <a:t>Gesamt</a:t>
                      </a:r>
                      <a:r>
                        <a:rPr lang="de-DE"/>
                        <a:t>: 4.0/5</a:t>
                      </a:r>
                    </a:p>
                    <a:p>
                      <a:pPr marL="0" lvl="0" indent="0">
                        <a:buNone/>
                      </a:pPr>
                      <a:r>
                        <a:rPr lang="de-DE" sz="1800" b="0" i="1" u="none" strike="noStrike" noProof="0">
                          <a:solidFill>
                            <a:srgbClr val="000000"/>
                          </a:solidFill>
                          <a:latin typeface="Aptos"/>
                        </a:rPr>
                        <a:t>Unterschied </a:t>
                      </a:r>
                      <a:r>
                        <a:rPr lang="de-DE" sz="1800" b="0" i="0" u="none" strike="noStrike" noProof="0">
                          <a:solidFill>
                            <a:srgbClr val="000000"/>
                          </a:solidFill>
                          <a:latin typeface="Aptos"/>
                        </a:rPr>
                        <a:t>zu Sandplatz</a:t>
                      </a:r>
                      <a:r>
                        <a:rPr lang="de-DE" sz="1800" u="none" strike="noStrike" noProof="0">
                          <a:solidFill>
                            <a:srgbClr val="000000"/>
                          </a:solidFill>
                        </a:rPr>
                        <a:t>: 2.8/5</a:t>
                      </a:r>
                      <a:endParaRPr lang="de-DE"/>
                    </a:p>
                  </a:txBody>
                  <a:tcPr/>
                </a:tc>
                <a:tc>
                  <a:txBody>
                    <a:bodyPr/>
                    <a:lstStyle/>
                    <a:p>
                      <a:pPr marL="285750" indent="-285750">
                        <a:buFont typeface="Calibri"/>
                        <a:buChar char="-"/>
                      </a:pPr>
                      <a:endParaRPr lang="de-DE"/>
                    </a:p>
                  </a:txBody>
                  <a:tcPr/>
                </a:tc>
                <a:tc>
                  <a:txBody>
                    <a:bodyPr/>
                    <a:lstStyle/>
                    <a:p>
                      <a:pPr marL="0" lvl="0" indent="0">
                        <a:buNone/>
                      </a:pPr>
                      <a:endParaRPr lang="de-DE" dirty="0"/>
                    </a:p>
                  </a:txBody>
                  <a:tcPr/>
                </a:tc>
                <a:extLst>
                  <a:ext uri="{0D108BD9-81ED-4DB2-BD59-A6C34878D82A}">
                    <a16:rowId xmlns:a16="http://schemas.microsoft.com/office/drawing/2014/main" val="1063968706"/>
                  </a:ext>
                </a:extLst>
              </a:tr>
            </a:tbl>
          </a:graphicData>
        </a:graphic>
      </p:graphicFrame>
      <p:sp>
        <p:nvSpPr>
          <p:cNvPr id="3" name="Textfeld 2">
            <a:extLst>
              <a:ext uri="{FF2B5EF4-FFF2-40B4-BE49-F238E27FC236}">
                <a16:creationId xmlns:a16="http://schemas.microsoft.com/office/drawing/2014/main" id="{CBDC42B6-E340-A376-0849-F47BAC685B8C}"/>
              </a:ext>
            </a:extLst>
          </p:cNvPr>
          <p:cNvSpPr txBox="1"/>
          <p:nvPr/>
        </p:nvSpPr>
        <p:spPr>
          <a:xfrm>
            <a:off x="625459" y="5987705"/>
            <a:ext cx="110245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Anmerkung: In Relation zu Sandplätzen; getestet in Traglufthalle; zu wenig Ziegelmehl, </a:t>
            </a:r>
            <a:r>
              <a:rPr lang="de-DE" dirty="0">
                <a:hlinkClick r:id="rId2"/>
              </a:rPr>
              <a:t>TopClayFeedback.docx</a:t>
            </a:r>
            <a:endParaRPr lang="de-DE" spc="-1" dirty="0">
              <a:solidFill>
                <a:schemeClr val="dk1"/>
              </a:solidFill>
            </a:endParaRPr>
          </a:p>
          <a:p>
            <a:endParaRPr lang="de-DE" dirty="0"/>
          </a:p>
        </p:txBody>
      </p:sp>
      <p:pic>
        <p:nvPicPr>
          <p:cNvPr id="4" name="Grafik 3">
            <a:extLst>
              <a:ext uri="{FF2B5EF4-FFF2-40B4-BE49-F238E27FC236}">
                <a16:creationId xmlns:a16="http://schemas.microsoft.com/office/drawing/2014/main" id="{6CAB6731-38A9-7E93-5A70-6FE811406E6C}"/>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10" name="PlaceHolder 1">
            <a:extLst>
              <a:ext uri="{FF2B5EF4-FFF2-40B4-BE49-F238E27FC236}">
                <a16:creationId xmlns:a16="http://schemas.microsoft.com/office/drawing/2014/main" id="{95566F01-0739-AD65-A326-681103668ED3}"/>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 Probespielen </a:t>
            </a:r>
            <a:r>
              <a:rPr lang="de-DE" sz="5400" spc="-1" dirty="0" err="1">
                <a:solidFill>
                  <a:schemeClr val="dk1"/>
                </a:solidFill>
                <a:latin typeface="Calisto MT"/>
              </a:rPr>
              <a:t>HarTru</a:t>
            </a:r>
            <a:r>
              <a:rPr lang="de-DE" sz="5400" spc="-1" dirty="0">
                <a:solidFill>
                  <a:schemeClr val="dk1"/>
                </a:solidFill>
                <a:latin typeface="Calisto MT"/>
              </a:rPr>
              <a:t> </a:t>
            </a:r>
            <a:r>
              <a:rPr lang="de-DE" sz="5400" spc="-1" dirty="0" err="1">
                <a:solidFill>
                  <a:srgbClr val="C00000"/>
                </a:solidFill>
                <a:latin typeface="Calisto MT"/>
              </a:rPr>
              <a:t>TopClay</a:t>
            </a:r>
            <a:endParaRPr lang="de-DE" sz="5400" spc="-1" dirty="0">
              <a:solidFill>
                <a:srgbClr val="C00000"/>
              </a:solidFill>
              <a:latin typeface="Aptos"/>
            </a:endParaRPr>
          </a:p>
        </p:txBody>
      </p:sp>
    </p:spTree>
    <p:extLst>
      <p:ext uri="{BB962C8B-B14F-4D97-AF65-F5344CB8AC3E}">
        <p14:creationId xmlns:p14="http://schemas.microsoft.com/office/powerpoint/2010/main" val="14314925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081EBA2E-293C-375C-1002-ABEF9FDEE8C0}"/>
            </a:ext>
          </a:extLst>
        </p:cNvPr>
        <p:cNvGrpSpPr/>
        <p:nvPr/>
      </p:nvGrpSpPr>
      <p:grpSpPr>
        <a:xfrm>
          <a:off x="0" y="0"/>
          <a:ext cx="0" cy="0"/>
          <a:chOff x="0" y="0"/>
          <a:chExt cx="0" cy="0"/>
        </a:xfrm>
      </p:grpSpPr>
      <p:sp>
        <p:nvSpPr>
          <p:cNvPr id="209" name="PlaceHolder 1">
            <a:extLst>
              <a:ext uri="{FF2B5EF4-FFF2-40B4-BE49-F238E27FC236}">
                <a16:creationId xmlns:a16="http://schemas.microsoft.com/office/drawing/2014/main" id="{B4EFF9DE-A78A-6290-4310-17A1D282256C}"/>
              </a:ext>
            </a:extLst>
          </p:cNvPr>
          <p:cNvSpPr>
            <a:spLocks noGrp="1"/>
          </p:cNvSpPr>
          <p:nvPr>
            <p:ph type="title"/>
          </p:nvPr>
        </p:nvSpPr>
        <p:spPr>
          <a:xfrm>
            <a:off x="838080" y="365040"/>
            <a:ext cx="10515240" cy="1325160"/>
          </a:xfrm>
          <a:prstGeom prst="rect">
            <a:avLst/>
          </a:prstGeom>
          <a:noFill/>
          <a:ln w="0">
            <a:noFill/>
          </a:ln>
        </p:spPr>
        <p:txBody>
          <a:bodyPr anchor="ctr">
            <a:normAutofit/>
          </a:bodyPr>
          <a:lstStyle/>
          <a:p>
            <a:pPr algn="ctr"/>
            <a:r>
              <a:rPr lang="de-DE" sz="5400" b="0" strike="noStrike" spc="-1" dirty="0">
                <a:solidFill>
                  <a:schemeClr val="dk1"/>
                </a:solidFill>
                <a:latin typeface="Calisto MT"/>
              </a:rPr>
              <a:t>II – </a:t>
            </a:r>
            <a:r>
              <a:rPr lang="de-DE" sz="5400" spc="-1" dirty="0" err="1">
                <a:solidFill>
                  <a:schemeClr val="dk1"/>
                </a:solidFill>
                <a:latin typeface="Calisto MT"/>
              </a:rPr>
              <a:t>GoTec</a:t>
            </a:r>
            <a:r>
              <a:rPr lang="de-DE" sz="5400" spc="-1" dirty="0">
                <a:solidFill>
                  <a:schemeClr val="dk1"/>
                </a:solidFill>
                <a:latin typeface="Calisto MT"/>
              </a:rPr>
              <a:t> Champion Sand</a:t>
            </a:r>
            <a:endParaRPr lang="de-DE" sz="5400" b="0" strike="noStrike" spc="-1" dirty="0">
              <a:solidFill>
                <a:schemeClr val="dk1"/>
              </a:solidFill>
              <a:latin typeface="Aptos"/>
            </a:endParaRPr>
          </a:p>
        </p:txBody>
      </p:sp>
      <p:graphicFrame>
        <p:nvGraphicFramePr>
          <p:cNvPr id="215" name="PlaceHolder 2">
            <a:extLst>
              <a:ext uri="{FF2B5EF4-FFF2-40B4-BE49-F238E27FC236}">
                <a16:creationId xmlns:a16="http://schemas.microsoft.com/office/drawing/2014/main" id="{4F8BC59C-8382-4156-1DE3-135EDFABCA38}"/>
              </a:ext>
            </a:extLst>
          </p:cNvPr>
          <p:cNvGraphicFramePr>
            <a:graphicFrameLocks noGrp="1"/>
          </p:cNvGraphicFramePr>
          <p:nvPr>
            <p:ph/>
            <p:extLst>
              <p:ext uri="{D42A27DB-BD31-4B8C-83A1-F6EECF244321}">
                <p14:modId xmlns:p14="http://schemas.microsoft.com/office/powerpoint/2010/main" val="1414724517"/>
              </p:ext>
            </p:extLst>
          </p:nvPr>
        </p:nvGraphicFramePr>
        <p:xfrm>
          <a:off x="6172200" y="1925755"/>
          <a:ext cx="5181120" cy="365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ceHolder 4">
            <a:extLst>
              <a:ext uri="{FF2B5EF4-FFF2-40B4-BE49-F238E27FC236}">
                <a16:creationId xmlns:a16="http://schemas.microsoft.com/office/drawing/2014/main" id="{10C45A19-AE3E-8A2D-1E9C-EFA8FFC22115}"/>
              </a:ext>
            </a:extLst>
          </p:cNvPr>
          <p:cNvSpPr>
            <a:spLocks noGrp="1"/>
          </p:cNvSpPr>
          <p:nvPr>
            <p:ph type="sldNum" idx="12"/>
          </p:nvPr>
        </p:nvSpPr>
        <p:spPr/>
        <p:txBody>
          <a:bodyPr/>
          <a:lstStyle/>
          <a:p>
            <a:fld id="{40362475-563C-4CA1-B621-56FAFA88738C}" type="slidenum">
              <a:rPr/>
              <a:t>31</a:t>
            </a:fld>
            <a:endParaRPr/>
          </a:p>
        </p:txBody>
      </p:sp>
      <p:sp>
        <p:nvSpPr>
          <p:cNvPr id="6" name="PlaceHolder 5">
            <a:extLst>
              <a:ext uri="{FF2B5EF4-FFF2-40B4-BE49-F238E27FC236}">
                <a16:creationId xmlns:a16="http://schemas.microsoft.com/office/drawing/2014/main" id="{43FF1DF4-56FC-1AD2-E85B-E72A19AD6BE3}"/>
              </a:ext>
            </a:extLst>
          </p:cNvPr>
          <p:cNvSpPr>
            <a:spLocks noGrp="1"/>
          </p:cNvSpPr>
          <p:nvPr>
            <p:ph type="dt" idx="10"/>
          </p:nvPr>
        </p:nvSpPr>
        <p:spPr/>
        <p:txBody>
          <a:bodyPr/>
          <a:lstStyle/>
          <a:p>
            <a:fld id="{C9691C66-F0DF-45E6-89DE-3EDCBB08979F}" type="datetime1">
              <a:rPr lang="de"/>
              <a:t>24.09.2025</a:t>
            </a:fld>
            <a:endParaRPr lang="de"/>
          </a:p>
        </p:txBody>
      </p:sp>
      <p:pic>
        <p:nvPicPr>
          <p:cNvPr id="3" name="Grafik 2">
            <a:extLst>
              <a:ext uri="{FF2B5EF4-FFF2-40B4-BE49-F238E27FC236}">
                <a16:creationId xmlns:a16="http://schemas.microsoft.com/office/drawing/2014/main" id="{9FCEF9AF-DDC2-182E-C562-EA303FED3439}"/>
              </a:ext>
            </a:extLst>
          </p:cNvPr>
          <p:cNvPicPr>
            <a:picLocks noChangeAspect="1"/>
          </p:cNvPicPr>
          <p:nvPr/>
        </p:nvPicPr>
        <p:blipFill>
          <a:blip r:embed="rId7"/>
          <a:stretch>
            <a:fillRect/>
          </a:stretch>
        </p:blipFill>
        <p:spPr>
          <a:xfrm>
            <a:off x="2440124" y="6355683"/>
            <a:ext cx="7108552" cy="365792"/>
          </a:xfrm>
          <a:prstGeom prst="rect">
            <a:avLst/>
          </a:prstGeom>
        </p:spPr>
      </p:pic>
      <p:pic>
        <p:nvPicPr>
          <p:cNvPr id="12" name="Grafik 11" descr="Ein Bild, das Im Haus, Tisch, Boden, Essen enthält.&#10;&#10;KI-generierte Inhalte können fehlerhaft sein.">
            <a:extLst>
              <a:ext uri="{FF2B5EF4-FFF2-40B4-BE49-F238E27FC236}">
                <a16:creationId xmlns:a16="http://schemas.microsoft.com/office/drawing/2014/main" id="{04F111C7-2164-C657-7186-A0518882DAE9}"/>
              </a:ext>
            </a:extLst>
          </p:cNvPr>
          <p:cNvPicPr>
            <a:picLocks noChangeAspect="1"/>
          </p:cNvPicPr>
          <p:nvPr/>
        </p:nvPicPr>
        <p:blipFill>
          <a:blip r:embed="rId8" cstate="print">
            <a:extLst>
              <a:ext uri="{28A0092B-C50C-407E-A947-70E740481C1C}">
                <a14:useLocalDpi xmlns:a14="http://schemas.microsoft.com/office/drawing/2010/main" val="0"/>
              </a:ext>
            </a:extLst>
          </a:blip>
          <a:srcRect t="50566" r="2677" b="18065"/>
          <a:stretch>
            <a:fillRect/>
          </a:stretch>
        </p:blipFill>
        <p:spPr>
          <a:xfrm>
            <a:off x="617764" y="3685856"/>
            <a:ext cx="5005796" cy="2151245"/>
          </a:xfrm>
          <a:prstGeom prst="rect">
            <a:avLst/>
          </a:prstGeom>
        </p:spPr>
      </p:pic>
      <p:pic>
        <p:nvPicPr>
          <p:cNvPr id="14" name="Grafik 13" descr="Ein Bild, das Gelände, Person, Im Haus, Boden enthält.&#10;&#10;KI-generierte Inhalte können fehlerhaft sein.">
            <a:extLst>
              <a:ext uri="{FF2B5EF4-FFF2-40B4-BE49-F238E27FC236}">
                <a16:creationId xmlns:a16="http://schemas.microsoft.com/office/drawing/2014/main" id="{E5AABD84-EACE-2FEC-8D6A-914E8659BB2C}"/>
              </a:ext>
            </a:extLst>
          </p:cNvPr>
          <p:cNvPicPr>
            <a:picLocks noChangeAspect="1"/>
          </p:cNvPicPr>
          <p:nvPr/>
        </p:nvPicPr>
        <p:blipFill>
          <a:blip r:embed="rId9" cstate="print">
            <a:extLst>
              <a:ext uri="{28A0092B-C50C-407E-A947-70E740481C1C}">
                <a14:useLocalDpi xmlns:a14="http://schemas.microsoft.com/office/drawing/2010/main" val="0"/>
              </a:ext>
            </a:extLst>
          </a:blip>
          <a:srcRect t="49707" b="21531"/>
          <a:stretch>
            <a:fillRect/>
          </a:stretch>
        </p:blipFill>
        <p:spPr>
          <a:xfrm>
            <a:off x="617764" y="1541416"/>
            <a:ext cx="5005796" cy="1972493"/>
          </a:xfrm>
          <a:prstGeom prst="rect">
            <a:avLst/>
          </a:prstGeom>
        </p:spPr>
      </p:pic>
      <p:sp>
        <p:nvSpPr>
          <p:cNvPr id="15" name="Rechteck 14">
            <a:extLst>
              <a:ext uri="{FF2B5EF4-FFF2-40B4-BE49-F238E27FC236}">
                <a16:creationId xmlns:a16="http://schemas.microsoft.com/office/drawing/2014/main" id="{A06F44B4-80DA-48D4-CF49-08095EC668B2}"/>
              </a:ext>
            </a:extLst>
          </p:cNvPr>
          <p:cNvSpPr/>
          <p:nvPr/>
        </p:nvSpPr>
        <p:spPr>
          <a:xfrm>
            <a:off x="407743" y="1536176"/>
            <a:ext cx="3603513" cy="54360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e-DE" dirty="0"/>
              <a:t>Oberfläche Keramiksand/Kunstrasenfasern</a:t>
            </a:r>
          </a:p>
        </p:txBody>
      </p:sp>
      <p:sp>
        <p:nvSpPr>
          <p:cNvPr id="16" name="Rechteck 15">
            <a:extLst>
              <a:ext uri="{FF2B5EF4-FFF2-40B4-BE49-F238E27FC236}">
                <a16:creationId xmlns:a16="http://schemas.microsoft.com/office/drawing/2014/main" id="{83A49402-653A-6F57-005E-2E64858DF639}"/>
              </a:ext>
            </a:extLst>
          </p:cNvPr>
          <p:cNvSpPr/>
          <p:nvPr/>
        </p:nvSpPr>
        <p:spPr>
          <a:xfrm>
            <a:off x="451790" y="3858898"/>
            <a:ext cx="3603513" cy="54360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e-DE" dirty="0"/>
              <a:t>Kunstrasenrolle mit Linie</a:t>
            </a:r>
          </a:p>
        </p:txBody>
      </p:sp>
    </p:spTree>
    <p:extLst>
      <p:ext uri="{BB962C8B-B14F-4D97-AF65-F5344CB8AC3E}">
        <p14:creationId xmlns:p14="http://schemas.microsoft.com/office/powerpoint/2010/main" val="1377436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0751EA3D-A4AA-7B50-741E-C7DDA76255A2}"/>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DC98A33A-9588-00DF-361D-560108B18EE1}"/>
              </a:ext>
            </a:extLst>
          </p:cNvPr>
          <p:cNvSpPr>
            <a:spLocks noGrp="1"/>
          </p:cNvSpPr>
          <p:nvPr>
            <p:ph type="sldNum" idx="12"/>
          </p:nvPr>
        </p:nvSpPr>
        <p:spPr/>
        <p:txBody>
          <a:bodyPr/>
          <a:lstStyle/>
          <a:p>
            <a:fld id="{E73DD3CD-DA75-4B5E-BD78-652A6D11D01E}" type="slidenum">
              <a:rPr/>
              <a:t>32</a:t>
            </a:fld>
            <a:endParaRPr/>
          </a:p>
        </p:txBody>
      </p:sp>
      <p:sp>
        <p:nvSpPr>
          <p:cNvPr id="9" name="PlaceHolder 8">
            <a:extLst>
              <a:ext uri="{FF2B5EF4-FFF2-40B4-BE49-F238E27FC236}">
                <a16:creationId xmlns:a16="http://schemas.microsoft.com/office/drawing/2014/main" id="{23FD0E1D-8894-9822-11E1-894E51F1E557}"/>
              </a:ext>
            </a:extLst>
          </p:cNvPr>
          <p:cNvSpPr>
            <a:spLocks noGrp="1"/>
          </p:cNvSpPr>
          <p:nvPr>
            <p:ph type="dt" idx="10"/>
          </p:nvPr>
        </p:nvSpPr>
        <p:spPr/>
        <p:txBody>
          <a:bodyPr/>
          <a:lstStyle/>
          <a:p>
            <a:fld id="{3B962857-F3F0-4909-9772-A13DF441E699}" type="datetime1">
              <a:rPr lang="de"/>
              <a:t>24.09.2025</a:t>
            </a:fld>
            <a:endParaRPr lang="de"/>
          </a:p>
        </p:txBody>
      </p:sp>
      <p:sp>
        <p:nvSpPr>
          <p:cNvPr id="183" name="PlaceHolder 2">
            <a:extLst>
              <a:ext uri="{FF2B5EF4-FFF2-40B4-BE49-F238E27FC236}">
                <a16:creationId xmlns:a16="http://schemas.microsoft.com/office/drawing/2014/main" id="{1D92B8C6-C0F8-FC5E-12CB-DC18709E1AC4}"/>
              </a:ext>
            </a:extLst>
          </p:cNvPr>
          <p:cNvSpPr>
            <a:spLocks noGrp="1"/>
          </p:cNvSpPr>
          <p:nvPr>
            <p:ph idx="4294967295"/>
          </p:nvPr>
        </p:nvSpPr>
        <p:spPr>
          <a:xfrm>
            <a:off x="938212" y="1677818"/>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dirty="0">
                <a:solidFill>
                  <a:schemeClr val="dk1"/>
                </a:solidFill>
                <a:latin typeface="Calisto MT"/>
              </a:rPr>
              <a:t> </a:t>
            </a:r>
            <a:endParaRPr lang="de-DE" sz="2400" b="0" strike="noStrike" spc="-1" dirty="0">
              <a:solidFill>
                <a:schemeClr val="dk1"/>
              </a:solidFill>
              <a:latin typeface="Aptos"/>
            </a:endParaRPr>
          </a:p>
        </p:txBody>
      </p:sp>
      <p:sp>
        <p:nvSpPr>
          <p:cNvPr id="184" name="PlaceHolder 3">
            <a:extLst>
              <a:ext uri="{FF2B5EF4-FFF2-40B4-BE49-F238E27FC236}">
                <a16:creationId xmlns:a16="http://schemas.microsoft.com/office/drawing/2014/main" id="{9F1C0EDD-E24D-F5DC-DA3F-9D16DDD1F304}"/>
              </a:ext>
            </a:extLst>
          </p:cNvPr>
          <p:cNvSpPr>
            <a:spLocks noGrp="1"/>
          </p:cNvSpPr>
          <p:nvPr>
            <p:ph idx="4294967295"/>
          </p:nvPr>
        </p:nvSpPr>
        <p:spPr>
          <a:xfrm>
            <a:off x="938212" y="2580271"/>
            <a:ext cx="5157788" cy="3530600"/>
          </a:xfrm>
          <a:prstGeom prst="rect">
            <a:avLst/>
          </a:prstGeom>
          <a:solidFill>
            <a:schemeClr val="lt1"/>
          </a:solidFill>
          <a:ln w="0">
            <a:solidFill>
              <a:srgbClr val="000000"/>
            </a:solidFill>
          </a:ln>
        </p:spPr>
        <p:txBody>
          <a:bodyPr lIns="91440" tIns="45720" rIns="91440" bIns="45720" anchor="t">
            <a:normAutofit/>
          </a:bodyPr>
          <a:lstStyle/>
          <a:p>
            <a:pPr>
              <a:spcBef>
                <a:spcPts val="1001"/>
              </a:spcBef>
              <a:buClr>
                <a:srgbClr val="000000"/>
              </a:buClr>
              <a:buFont typeface="Arial"/>
              <a:buChar char="•"/>
            </a:pPr>
            <a:r>
              <a:rPr lang="de-DE" sz="1800" spc="-1" dirty="0">
                <a:solidFill>
                  <a:schemeClr val="dk1"/>
                </a:solidFill>
                <a:latin typeface="Calisto MT"/>
              </a:rPr>
              <a:t>Sehr pflegeleicht (professionelle Reinigung alle 3-5 Jahre, regelmäßig abziehen und abspritzen)</a:t>
            </a:r>
          </a:p>
          <a:p>
            <a:pPr>
              <a:spcBef>
                <a:spcPts val="1001"/>
              </a:spcBef>
              <a:buClr>
                <a:srgbClr val="000000"/>
              </a:buClr>
              <a:buFont typeface="Arial"/>
              <a:buChar char="•"/>
            </a:pPr>
            <a:r>
              <a:rPr lang="de-DE" sz="1800" spc="-1" dirty="0">
                <a:solidFill>
                  <a:schemeClr val="dk1"/>
                </a:solidFill>
                <a:latin typeface="Calisto MT"/>
              </a:rPr>
              <a:t>Sand bleibt gut in Fasern hängen, wenig Nachsanden erforderlich</a:t>
            </a:r>
          </a:p>
          <a:p>
            <a:pPr>
              <a:spcBef>
                <a:spcPts val="1001"/>
              </a:spcBef>
              <a:buClr>
                <a:srgbClr val="000000"/>
              </a:buClr>
              <a:buFont typeface="Arial"/>
              <a:buChar char="•"/>
            </a:pPr>
            <a:r>
              <a:rPr lang="de-DE" sz="1800" spc="-1" dirty="0">
                <a:solidFill>
                  <a:schemeClr val="dk1"/>
                </a:solidFill>
                <a:latin typeface="Calisto MT"/>
              </a:rPr>
              <a:t>Keine Abnutzung des Kunstrasens</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Kein</a:t>
            </a:r>
            <a:r>
              <a:rPr lang="de-DE" sz="1800" spc="-1" dirty="0">
                <a:solidFill>
                  <a:schemeClr val="accent4">
                    <a:lumMod val="75000"/>
                  </a:schemeClr>
                </a:solidFill>
                <a:latin typeface="Calisto MT"/>
              </a:rPr>
              <a:t> </a:t>
            </a:r>
            <a:r>
              <a:rPr lang="de-DE" sz="1800" spc="-1" dirty="0">
                <a:solidFill>
                  <a:schemeClr val="dk1"/>
                </a:solidFill>
                <a:latin typeface="Calisto MT"/>
              </a:rPr>
              <a:t>Wasserverbrauch</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Gleiche ITF Klassifizierung wie Ziegelmehlplätze</a:t>
            </a:r>
          </a:p>
          <a:p>
            <a:pPr>
              <a:spcBef>
                <a:spcPts val="1001"/>
              </a:spcBef>
              <a:buClr>
                <a:srgbClr val="000000"/>
              </a:buClr>
              <a:buFont typeface="Arial"/>
              <a:buChar char="•"/>
            </a:pPr>
            <a:r>
              <a:rPr lang="de-DE" sz="1800" spc="-1" dirty="0">
                <a:solidFill>
                  <a:schemeClr val="dk1"/>
                </a:solidFill>
                <a:latin typeface="Calisto MT"/>
              </a:rPr>
              <a:t>Gutes Klima und Akustik in Traglufthalle durch Kunstrasen</a:t>
            </a:r>
          </a:p>
          <a:p>
            <a:pPr marL="0" indent="0">
              <a:spcBef>
                <a:spcPts val="1001"/>
              </a:spcBef>
              <a:buClr>
                <a:srgbClr val="000000"/>
              </a:buClr>
              <a:buNone/>
            </a:pPr>
            <a:endParaRPr lang="de-DE" sz="1800" spc="-1" dirty="0">
              <a:solidFill>
                <a:schemeClr val="dk1"/>
              </a:solidFill>
              <a:latin typeface="Calisto MT"/>
            </a:endParaRPr>
          </a:p>
        </p:txBody>
      </p:sp>
      <p:sp>
        <p:nvSpPr>
          <p:cNvPr id="185" name="PlaceHolder 4">
            <a:extLst>
              <a:ext uri="{FF2B5EF4-FFF2-40B4-BE49-F238E27FC236}">
                <a16:creationId xmlns:a16="http://schemas.microsoft.com/office/drawing/2014/main" id="{F0C9400F-D125-D256-D291-5EA557F9EE3F}"/>
              </a:ext>
            </a:extLst>
          </p:cNvPr>
          <p:cNvSpPr>
            <a:spLocks noGrp="1"/>
          </p:cNvSpPr>
          <p:nvPr>
            <p:ph idx="4294967295"/>
          </p:nvPr>
        </p:nvSpPr>
        <p:spPr>
          <a:xfrm>
            <a:off x="6244997" y="2580271"/>
            <a:ext cx="5183187" cy="3530600"/>
          </a:xfrm>
          <a:prstGeom prst="rect">
            <a:avLst/>
          </a:prstGeom>
          <a:solidFill>
            <a:schemeClr val="lt1"/>
          </a:solidFill>
          <a:ln w="0">
            <a:solidFill>
              <a:srgbClr val="000000"/>
            </a:solidFill>
          </a:ln>
        </p:spPr>
        <p:txBody>
          <a:bodyPr anchor="t">
            <a:normAutofit/>
          </a:bodyPr>
          <a:lstStyle/>
          <a:p>
            <a:pPr>
              <a:spcBef>
                <a:spcPts val="1001"/>
              </a:spcBef>
              <a:buClr>
                <a:srgbClr val="000000"/>
              </a:buClr>
              <a:buFont typeface="Wingdings" charset="2"/>
              <a:buChar char=""/>
            </a:pPr>
            <a:r>
              <a:rPr lang="de-DE" sz="1800" spc="-1" dirty="0">
                <a:solidFill>
                  <a:schemeClr val="dk1"/>
                </a:solidFill>
                <a:latin typeface="Calisto MT"/>
              </a:rPr>
              <a:t>Hohe Installationskosten</a:t>
            </a:r>
            <a:br>
              <a:rPr lang="de-DE" sz="1800" spc="-1" dirty="0">
                <a:solidFill>
                  <a:schemeClr val="dk1"/>
                </a:solidFill>
                <a:latin typeface="Calisto MT"/>
              </a:rPr>
            </a:br>
            <a:r>
              <a:rPr lang="de-DE" sz="1800" spc="-1" dirty="0">
                <a:solidFill>
                  <a:schemeClr val="dk1"/>
                </a:solidFill>
                <a:latin typeface="Calisto MT"/>
              </a:rPr>
              <a:t>(80-85€/qm, 55k€/Platz)</a:t>
            </a:r>
            <a:endParaRPr lang="de-DE" sz="1800" spc="-1" dirty="0">
              <a:solidFill>
                <a:schemeClr val="dk1"/>
              </a:solidFill>
            </a:endParaRPr>
          </a:p>
          <a:p>
            <a:pPr>
              <a:spcBef>
                <a:spcPts val="1001"/>
              </a:spcBef>
              <a:buClr>
                <a:srgbClr val="000000"/>
              </a:buClr>
              <a:buFont typeface="Wingdings" charset="2"/>
              <a:buChar char=""/>
            </a:pPr>
            <a:r>
              <a:rPr lang="de-DE" sz="1800" spc="-1" dirty="0">
                <a:solidFill>
                  <a:schemeClr val="dk1"/>
                </a:solidFill>
                <a:latin typeface="Calisto MT"/>
              </a:rPr>
              <a:t>Teilweiser Austausch des Kunstrasens nach 15 Jahren nötig</a:t>
            </a:r>
          </a:p>
          <a:p>
            <a:pPr>
              <a:spcBef>
                <a:spcPts val="1001"/>
              </a:spcBef>
              <a:buClr>
                <a:srgbClr val="000000"/>
              </a:buClr>
              <a:buFont typeface="Wingdings" charset="2"/>
              <a:buChar char=""/>
            </a:pPr>
            <a:r>
              <a:rPr lang="de-DE" sz="1800" spc="-1" dirty="0">
                <a:solidFill>
                  <a:schemeClr val="dk1"/>
                </a:solidFill>
                <a:latin typeface="Calisto MT"/>
              </a:rPr>
              <a:t>Sand kann bei wenig Pflege Wasserdurchlässigkeit mindern</a:t>
            </a:r>
            <a:br>
              <a:rPr lang="de-DE" sz="1800" spc="-1" dirty="0">
                <a:solidFill>
                  <a:schemeClr val="dk1"/>
                </a:solidFill>
                <a:latin typeface="Calisto MT"/>
              </a:rPr>
            </a:br>
            <a:r>
              <a:rPr lang="de-DE" sz="1800" spc="-1" dirty="0">
                <a:solidFill>
                  <a:schemeClr val="dk1"/>
                </a:solidFill>
                <a:latin typeface="Calisto MT"/>
              </a:rPr>
              <a:t>-&gt; Auflockerung notwendig</a:t>
            </a:r>
            <a:endParaRPr lang="de-DE" sz="1800" spc="-1" dirty="0">
              <a:solidFill>
                <a:schemeClr val="dk1"/>
              </a:solidFill>
            </a:endParaRPr>
          </a:p>
        </p:txBody>
      </p:sp>
      <p:sp>
        <p:nvSpPr>
          <p:cNvPr id="186" name="PlaceHolder 5">
            <a:extLst>
              <a:ext uri="{FF2B5EF4-FFF2-40B4-BE49-F238E27FC236}">
                <a16:creationId xmlns:a16="http://schemas.microsoft.com/office/drawing/2014/main" id="{5368B11D-1ED3-EBCB-99F0-62BB3EACE65E}"/>
              </a:ext>
            </a:extLst>
          </p:cNvPr>
          <p:cNvSpPr>
            <a:spLocks noGrp="1"/>
          </p:cNvSpPr>
          <p:nvPr>
            <p:ph idx="4294967295"/>
          </p:nvPr>
        </p:nvSpPr>
        <p:spPr>
          <a:xfrm>
            <a:off x="6244998" y="1677818"/>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6849E5DF-29E0-6E0D-2D29-120B369C2CE8}"/>
              </a:ext>
            </a:extLst>
          </p:cNvPr>
          <p:cNvSpPr/>
          <p:nvPr/>
        </p:nvSpPr>
        <p:spPr>
          <a:xfrm>
            <a:off x="3087360" y="1771920"/>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EF3EE759-4A6B-6F88-6BE9-BA7944645391}"/>
              </a:ext>
            </a:extLst>
          </p:cNvPr>
          <p:cNvSpPr/>
          <p:nvPr/>
        </p:nvSpPr>
        <p:spPr>
          <a:xfrm>
            <a:off x="8432280" y="1771920"/>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4CC8920E-B10B-2178-A10F-D4B658661F27}"/>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227" name="PlaceHolder 1">
            <a:extLst>
              <a:ext uri="{FF2B5EF4-FFF2-40B4-BE49-F238E27FC236}">
                <a16:creationId xmlns:a16="http://schemas.microsoft.com/office/drawing/2014/main" id="{86E4CBD9-B06A-C178-784B-329DE06EDD30}"/>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II – </a:t>
            </a:r>
            <a:r>
              <a:rPr lang="de-DE" sz="5400" spc="-1" dirty="0" err="1">
                <a:solidFill>
                  <a:schemeClr val="dk1"/>
                </a:solidFill>
                <a:latin typeface="Calisto MT"/>
              </a:rPr>
              <a:t>GoTec</a:t>
            </a:r>
            <a:r>
              <a:rPr lang="de-DE" sz="5400" spc="-1" dirty="0">
                <a:solidFill>
                  <a:schemeClr val="dk1"/>
                </a:solidFill>
                <a:latin typeface="Calisto MT"/>
              </a:rPr>
              <a:t> Champion Sand</a:t>
            </a:r>
            <a:endParaRPr lang="de-DE" sz="5400" spc="-1" dirty="0">
              <a:solidFill>
                <a:schemeClr val="dk1"/>
              </a:solidFill>
              <a:latin typeface="Aptos"/>
            </a:endParaRPr>
          </a:p>
        </p:txBody>
      </p:sp>
    </p:spTree>
    <p:extLst>
      <p:ext uri="{BB962C8B-B14F-4D97-AF65-F5344CB8AC3E}">
        <p14:creationId xmlns:p14="http://schemas.microsoft.com/office/powerpoint/2010/main" val="249008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B4D69C1D-7A08-A249-5005-DFA8D94BB51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37C28AF3-D9DA-F18B-81CB-B912D30F1A5E}"/>
              </a:ext>
            </a:extLst>
          </p:cNvPr>
          <p:cNvSpPr>
            <a:spLocks noGrp="1"/>
          </p:cNvSpPr>
          <p:nvPr>
            <p:ph type="sldNum" idx="12"/>
          </p:nvPr>
        </p:nvSpPr>
        <p:spPr/>
        <p:txBody>
          <a:bodyPr/>
          <a:lstStyle/>
          <a:p>
            <a:fld id="{E73DD3CD-DA75-4B5E-BD78-652A6D11D01E}" type="slidenum">
              <a:rPr/>
              <a:t>33</a:t>
            </a:fld>
            <a:endParaRPr/>
          </a:p>
        </p:txBody>
      </p:sp>
      <p:sp>
        <p:nvSpPr>
          <p:cNvPr id="9" name="PlaceHolder 8">
            <a:extLst>
              <a:ext uri="{FF2B5EF4-FFF2-40B4-BE49-F238E27FC236}">
                <a16:creationId xmlns:a16="http://schemas.microsoft.com/office/drawing/2014/main" id="{557C06CE-32F1-0F9F-09E0-4B90E92E0B46}"/>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206B0CC6-0C8C-6F00-9D4C-4E0FB260237A}"/>
              </a:ext>
            </a:extLst>
          </p:cNvPr>
          <p:cNvPicPr>
            <a:picLocks noChangeAspect="1"/>
          </p:cNvPicPr>
          <p:nvPr/>
        </p:nvPicPr>
        <p:blipFill>
          <a:blip r:embed="rId3"/>
          <a:stretch>
            <a:fillRect/>
          </a:stretch>
        </p:blipFill>
        <p:spPr>
          <a:xfrm>
            <a:off x="2440124" y="6355683"/>
            <a:ext cx="7108552" cy="365792"/>
          </a:xfrm>
          <a:prstGeom prst="rect">
            <a:avLst/>
          </a:prstGeom>
        </p:spPr>
      </p:pic>
      <p:pic>
        <p:nvPicPr>
          <p:cNvPr id="6" name="Grafik 5" descr="Ein Bild, das draußen, Gelände, rot, Gras enthält.&#10;&#10;KI-generierte Inhalte können fehlerhaft sein.">
            <a:extLst>
              <a:ext uri="{FF2B5EF4-FFF2-40B4-BE49-F238E27FC236}">
                <a16:creationId xmlns:a16="http://schemas.microsoft.com/office/drawing/2014/main" id="{FBE641FC-059D-6223-EC89-2E506D1CFD33}"/>
              </a:ext>
            </a:extLst>
          </p:cNvPr>
          <p:cNvPicPr>
            <a:picLocks noChangeAspect="1"/>
          </p:cNvPicPr>
          <p:nvPr/>
        </p:nvPicPr>
        <p:blipFill>
          <a:blip r:embed="rId4" cstate="print">
            <a:extLst>
              <a:ext uri="{28A0092B-C50C-407E-A947-70E740481C1C}">
                <a14:useLocalDpi xmlns:a14="http://schemas.microsoft.com/office/drawing/2010/main" val="0"/>
              </a:ext>
            </a:extLst>
          </a:blip>
          <a:srcRect l="29698" t="10247"/>
          <a:stretch>
            <a:fillRect/>
          </a:stretch>
        </p:blipFill>
        <p:spPr>
          <a:xfrm>
            <a:off x="552151" y="207772"/>
            <a:ext cx="3470091" cy="5906943"/>
          </a:xfrm>
          <a:prstGeom prst="rect">
            <a:avLst/>
          </a:prstGeom>
        </p:spPr>
      </p:pic>
      <p:pic>
        <p:nvPicPr>
          <p:cNvPr id="13" name="Grafik 12" descr="Ein Bild, das draußen, Sport, Himmel, Gelände enthält.&#10;&#10;KI-generierte Inhalte können fehlerhaft sein.">
            <a:extLst>
              <a:ext uri="{FF2B5EF4-FFF2-40B4-BE49-F238E27FC236}">
                <a16:creationId xmlns:a16="http://schemas.microsoft.com/office/drawing/2014/main" id="{0CBB739B-5BC2-2E62-CF94-5659803E5720}"/>
              </a:ext>
            </a:extLst>
          </p:cNvPr>
          <p:cNvPicPr>
            <a:picLocks noChangeAspect="1"/>
          </p:cNvPicPr>
          <p:nvPr/>
        </p:nvPicPr>
        <p:blipFill>
          <a:blip r:embed="rId5" cstate="print">
            <a:extLst>
              <a:ext uri="{28A0092B-C50C-407E-A947-70E740481C1C}">
                <a14:useLocalDpi xmlns:a14="http://schemas.microsoft.com/office/drawing/2010/main" val="0"/>
              </a:ext>
            </a:extLst>
          </a:blip>
          <a:srcRect l="23035" t="35732" r="29992"/>
          <a:stretch>
            <a:fillRect/>
          </a:stretch>
        </p:blipFill>
        <p:spPr>
          <a:xfrm>
            <a:off x="4267200" y="207772"/>
            <a:ext cx="3238015" cy="5906943"/>
          </a:xfrm>
          <a:prstGeom prst="rect">
            <a:avLst/>
          </a:prstGeom>
        </p:spPr>
      </p:pic>
      <p:pic>
        <p:nvPicPr>
          <p:cNvPr id="15" name="Grafik 14" descr="Ein Bild, das Sport, draußen, Tennis, Sportspiele enthält.&#10;&#10;KI-generierte Inhalte können fehlerhaft sein.">
            <a:extLst>
              <a:ext uri="{FF2B5EF4-FFF2-40B4-BE49-F238E27FC236}">
                <a16:creationId xmlns:a16="http://schemas.microsoft.com/office/drawing/2014/main" id="{FCDA7288-9D64-451A-5501-800D95EE8395}"/>
              </a:ext>
            </a:extLst>
          </p:cNvPr>
          <p:cNvPicPr>
            <a:picLocks noChangeAspect="1"/>
          </p:cNvPicPr>
          <p:nvPr/>
        </p:nvPicPr>
        <p:blipFill>
          <a:blip r:embed="rId6" cstate="print">
            <a:extLst>
              <a:ext uri="{28A0092B-C50C-407E-A947-70E740481C1C}">
                <a14:useLocalDpi xmlns:a14="http://schemas.microsoft.com/office/drawing/2010/main" val="0"/>
              </a:ext>
            </a:extLst>
          </a:blip>
          <a:srcRect t="16326" r="24119"/>
          <a:stretch>
            <a:fillRect/>
          </a:stretch>
        </p:blipFill>
        <p:spPr>
          <a:xfrm>
            <a:off x="7642161" y="237050"/>
            <a:ext cx="3997688" cy="5877666"/>
          </a:xfrm>
          <a:prstGeom prst="rect">
            <a:avLst/>
          </a:prstGeom>
        </p:spPr>
      </p:pic>
    </p:spTree>
    <p:extLst>
      <p:ext uri="{BB962C8B-B14F-4D97-AF65-F5344CB8AC3E}">
        <p14:creationId xmlns:p14="http://schemas.microsoft.com/office/powerpoint/2010/main" val="286598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6">
            <a:alphaModFix amt="25000"/>
          </a:blip>
          <a:stretch>
            <a:fillRect t="-21999"/>
          </a:stretch>
        </a:blipFill>
        <a:effectLst/>
      </p:bgPr>
    </p:bg>
    <p:spTree>
      <p:nvGrpSpPr>
        <p:cNvPr id="1" name="">
          <a:extLst>
            <a:ext uri="{FF2B5EF4-FFF2-40B4-BE49-F238E27FC236}">
              <a16:creationId xmlns:a16="http://schemas.microsoft.com/office/drawing/2014/main" id="{B4D69C1D-7A08-A249-5005-DFA8D94BB51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37C28AF3-D9DA-F18B-81CB-B912D30F1A5E}"/>
              </a:ext>
            </a:extLst>
          </p:cNvPr>
          <p:cNvSpPr>
            <a:spLocks noGrp="1"/>
          </p:cNvSpPr>
          <p:nvPr>
            <p:ph type="sldNum" idx="12"/>
          </p:nvPr>
        </p:nvSpPr>
        <p:spPr/>
        <p:txBody>
          <a:bodyPr/>
          <a:lstStyle/>
          <a:p>
            <a:fld id="{E73DD3CD-DA75-4B5E-BD78-652A6D11D01E}" type="slidenum">
              <a:rPr/>
              <a:t>34</a:t>
            </a:fld>
            <a:endParaRPr/>
          </a:p>
        </p:txBody>
      </p:sp>
      <p:sp>
        <p:nvSpPr>
          <p:cNvPr id="9" name="PlaceHolder 8">
            <a:extLst>
              <a:ext uri="{FF2B5EF4-FFF2-40B4-BE49-F238E27FC236}">
                <a16:creationId xmlns:a16="http://schemas.microsoft.com/office/drawing/2014/main" id="{557C06CE-32F1-0F9F-09E0-4B90E92E0B46}"/>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206B0CC6-0C8C-6F00-9D4C-4E0FB260237A}"/>
              </a:ext>
            </a:extLst>
          </p:cNvPr>
          <p:cNvPicPr>
            <a:picLocks noChangeAspect="1"/>
          </p:cNvPicPr>
          <p:nvPr/>
        </p:nvPicPr>
        <p:blipFill>
          <a:blip r:embed="rId7"/>
          <a:stretch>
            <a:fillRect/>
          </a:stretch>
        </p:blipFill>
        <p:spPr>
          <a:xfrm>
            <a:off x="2440124" y="6355683"/>
            <a:ext cx="7108552" cy="365792"/>
          </a:xfrm>
          <a:prstGeom prst="rect">
            <a:avLst/>
          </a:prstGeom>
        </p:spPr>
      </p:pic>
      <p:pic>
        <p:nvPicPr>
          <p:cNvPr id="11" name="WhatsApp Video 2025-09-25 at 16.21.45">
            <a:hlinkClick r:id="" action="ppaction://media"/>
            <a:extLst>
              <a:ext uri="{FF2B5EF4-FFF2-40B4-BE49-F238E27FC236}">
                <a16:creationId xmlns:a16="http://schemas.microsoft.com/office/drawing/2014/main" id="{6D80EC2B-F148-5B5E-063A-F21214F78C37}"/>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t="14693" r="-1038" b="12638"/>
          <a:stretch>
            <a:fillRect/>
          </a:stretch>
        </p:blipFill>
        <p:spPr>
          <a:xfrm>
            <a:off x="1291809" y="242592"/>
            <a:ext cx="4578221" cy="5853741"/>
          </a:xfrm>
          <a:prstGeom prst="rect">
            <a:avLst/>
          </a:prstGeom>
        </p:spPr>
      </p:pic>
      <p:pic>
        <p:nvPicPr>
          <p:cNvPr id="4" name="WhatsApp Video 2025-09-25 at 16.31.22">
            <a:hlinkClick r:id="" action="ppaction://media"/>
            <a:extLst>
              <a:ext uri="{FF2B5EF4-FFF2-40B4-BE49-F238E27FC236}">
                <a16:creationId xmlns:a16="http://schemas.microsoft.com/office/drawing/2014/main" id="{85EA0F05-1DE2-0AD7-28EC-A758CB92DD96}"/>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1019" t="19468" r="14405" b="6864"/>
          <a:stretch>
            <a:fillRect/>
          </a:stretch>
        </p:blipFill>
        <p:spPr>
          <a:xfrm>
            <a:off x="7022842" y="131451"/>
            <a:ext cx="4018383" cy="6076025"/>
          </a:xfrm>
          <a:prstGeom prst="rect">
            <a:avLst/>
          </a:prstGeom>
        </p:spPr>
      </p:pic>
    </p:spTree>
    <p:extLst>
      <p:ext uri="{BB962C8B-B14F-4D97-AF65-F5344CB8AC3E}">
        <p14:creationId xmlns:p14="http://schemas.microsoft.com/office/powerpoint/2010/main" val="20930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 fill="hold"/>
                                        <p:tgtEl>
                                          <p:spTgt spid="11"/>
                                        </p:tgtEl>
                                      </p:cBhvr>
                                    </p:cmd>
                                  </p:childTnLst>
                                </p:cTn>
                              </p:par>
                            </p:childTnLst>
                          </p:cTn>
                        </p:par>
                        <p:par>
                          <p:cTn id="7" fill="hold">
                            <p:stCondLst>
                              <p:cond delay="2670"/>
                            </p:stCondLst>
                            <p:childTnLst>
                              <p:par>
                                <p:cTn id="8" presetID="1" presetClass="mediacall" presetSubtype="0" fill="hold" nodeType="afterEffect">
                                  <p:stCondLst>
                                    <p:cond delay="0"/>
                                  </p:stCondLst>
                                  <p:childTnLst>
                                    <p:cmd type="call" cmd="playFrom(0.0)">
                                      <p:cBhvr>
                                        <p:cTn id="9" dur="6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667">
                <p:cTn id="10" repeatCount="indefinite" fill="hold" display="0">
                  <p:stCondLst>
                    <p:cond delay="indefinite"/>
                  </p:stCondLst>
                </p:cTn>
                <p:tgtEl>
                  <p:spTgt spid="11"/>
                </p:tgtEl>
              </p:cMediaNode>
            </p:vide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21970" mute="1">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4">
            <a:alphaModFix amt="25000"/>
          </a:blip>
          <a:stretch>
            <a:fillRect t="-21999"/>
          </a:stretch>
        </a:blipFill>
        <a:effectLst/>
      </p:bgPr>
    </p:bg>
    <p:spTree>
      <p:nvGrpSpPr>
        <p:cNvPr id="1" name="">
          <a:extLst>
            <a:ext uri="{FF2B5EF4-FFF2-40B4-BE49-F238E27FC236}">
              <a16:creationId xmlns:a16="http://schemas.microsoft.com/office/drawing/2014/main" id="{B4D69C1D-7A08-A249-5005-DFA8D94BB51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37C28AF3-D9DA-F18B-81CB-B912D30F1A5E}"/>
              </a:ext>
            </a:extLst>
          </p:cNvPr>
          <p:cNvSpPr>
            <a:spLocks noGrp="1"/>
          </p:cNvSpPr>
          <p:nvPr>
            <p:ph type="sldNum" idx="12"/>
          </p:nvPr>
        </p:nvSpPr>
        <p:spPr/>
        <p:txBody>
          <a:bodyPr/>
          <a:lstStyle/>
          <a:p>
            <a:fld id="{E73DD3CD-DA75-4B5E-BD78-652A6D11D01E}" type="slidenum">
              <a:rPr/>
              <a:t>35</a:t>
            </a:fld>
            <a:endParaRPr/>
          </a:p>
        </p:txBody>
      </p:sp>
      <p:sp>
        <p:nvSpPr>
          <p:cNvPr id="9" name="PlaceHolder 8">
            <a:extLst>
              <a:ext uri="{FF2B5EF4-FFF2-40B4-BE49-F238E27FC236}">
                <a16:creationId xmlns:a16="http://schemas.microsoft.com/office/drawing/2014/main" id="{557C06CE-32F1-0F9F-09E0-4B90E92E0B46}"/>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206B0CC6-0C8C-6F00-9D4C-4E0FB260237A}"/>
              </a:ext>
            </a:extLst>
          </p:cNvPr>
          <p:cNvPicPr>
            <a:picLocks noChangeAspect="1"/>
          </p:cNvPicPr>
          <p:nvPr/>
        </p:nvPicPr>
        <p:blipFill>
          <a:blip r:embed="rId5"/>
          <a:stretch>
            <a:fillRect/>
          </a:stretch>
        </p:blipFill>
        <p:spPr>
          <a:xfrm>
            <a:off x="2440124" y="6355683"/>
            <a:ext cx="7108552" cy="365792"/>
          </a:xfrm>
          <a:prstGeom prst="rect">
            <a:avLst/>
          </a:prstGeom>
        </p:spPr>
      </p:pic>
      <p:pic>
        <p:nvPicPr>
          <p:cNvPr id="2" name="WhatsApp Video 2025-09-25 at 16.21.45 (1)">
            <a:hlinkClick r:id="" action="ppaction://media"/>
            <a:extLst>
              <a:ext uri="{FF2B5EF4-FFF2-40B4-BE49-F238E27FC236}">
                <a16:creationId xmlns:a16="http://schemas.microsoft.com/office/drawing/2014/main" id="{F9EDBF74-6891-4259-B358-7C430A0130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4359" y="593077"/>
            <a:ext cx="10083282" cy="5671846"/>
          </a:xfrm>
          <a:prstGeom prst="rect">
            <a:avLst/>
          </a:prstGeom>
        </p:spPr>
      </p:pic>
    </p:spTree>
    <p:extLst>
      <p:ext uri="{BB962C8B-B14F-4D97-AF65-F5344CB8AC3E}">
        <p14:creationId xmlns:p14="http://schemas.microsoft.com/office/powerpoint/2010/main" val="269603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chemeClr val="bg1">
                <a:alpha val="14000"/>
                <a:lumMod val="92000"/>
                <a:lumOff val="8000"/>
              </a:schemeClr>
            </a:gs>
            <a:gs pos="100000">
              <a:schemeClr val="accent2">
                <a:alpha val="26000"/>
                <a:lumMod val="37000"/>
                <a:lumOff val="63000"/>
              </a:schemeClr>
            </a:gs>
          </a:gsLst>
          <a:path path="shape">
            <a:fillToRect l="50000" t="50000" r="50000" b="50000"/>
          </a:path>
          <a:tileRect/>
        </a:gradFill>
        <a:effectLst/>
      </p:bgPr>
    </p:bg>
    <p:spTree>
      <p:nvGrpSpPr>
        <p:cNvPr id="1" name="">
          <a:extLst>
            <a:ext uri="{FF2B5EF4-FFF2-40B4-BE49-F238E27FC236}">
              <a16:creationId xmlns:a16="http://schemas.microsoft.com/office/drawing/2014/main" id="{F5CB7151-E582-CD29-569A-69C4E67B7DA0}"/>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A8A33A79-DE5F-6745-9505-811F7C285A07}"/>
              </a:ext>
            </a:extLst>
          </p:cNvPr>
          <p:cNvSpPr>
            <a:spLocks noGrp="1"/>
          </p:cNvSpPr>
          <p:nvPr>
            <p:ph type="sldNum" idx="12"/>
          </p:nvPr>
        </p:nvSpPr>
        <p:spPr/>
        <p:txBody>
          <a:bodyPr/>
          <a:lstStyle/>
          <a:p>
            <a:fld id="{A457B92E-E3B5-49FA-837F-108794B1B520}" type="slidenum">
              <a:rPr/>
              <a:t>36</a:t>
            </a:fld>
            <a:endParaRPr/>
          </a:p>
        </p:txBody>
      </p:sp>
      <p:sp>
        <p:nvSpPr>
          <p:cNvPr id="9" name="PlaceHolder 8">
            <a:extLst>
              <a:ext uri="{FF2B5EF4-FFF2-40B4-BE49-F238E27FC236}">
                <a16:creationId xmlns:a16="http://schemas.microsoft.com/office/drawing/2014/main" id="{3304CDEF-7179-232F-446A-2C7E732A8C9C}"/>
              </a:ext>
            </a:extLst>
          </p:cNvPr>
          <p:cNvSpPr>
            <a:spLocks noGrp="1"/>
          </p:cNvSpPr>
          <p:nvPr>
            <p:ph type="dt" idx="10"/>
          </p:nvPr>
        </p:nvSpPr>
        <p:spPr/>
        <p:txBody>
          <a:bodyPr/>
          <a:lstStyle/>
          <a:p>
            <a:fld id="{754FF737-6085-4776-9A78-CE13E1F4B8B0}" type="datetime1">
              <a:rPr lang="de"/>
              <a:t>24.09.2025</a:t>
            </a:fld>
            <a:endParaRPr lang="de"/>
          </a:p>
        </p:txBody>
      </p:sp>
      <p:sp>
        <p:nvSpPr>
          <p:cNvPr id="3" name="Textfeld 2">
            <a:extLst>
              <a:ext uri="{FF2B5EF4-FFF2-40B4-BE49-F238E27FC236}">
                <a16:creationId xmlns:a16="http://schemas.microsoft.com/office/drawing/2014/main" id="{4C1C9DC8-96E9-282A-AB3E-878F1A58BD15}"/>
              </a:ext>
            </a:extLst>
          </p:cNvPr>
          <p:cNvSpPr txBox="1"/>
          <p:nvPr/>
        </p:nvSpPr>
        <p:spPr>
          <a:xfrm>
            <a:off x="625459" y="5987705"/>
            <a:ext cx="11024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Anmerkung: In Relation zu Sandplätzen; getestet bei 25-30 °C und Sonne, </a:t>
            </a:r>
            <a:r>
              <a:rPr lang="de-DE" dirty="0" err="1">
                <a:hlinkClick r:id="rId2"/>
              </a:rPr>
              <a:t>GoTec</a:t>
            </a:r>
            <a:r>
              <a:rPr lang="de-DE" dirty="0">
                <a:hlinkClick r:id="rId2"/>
              </a:rPr>
              <a:t> Feedback.docx</a:t>
            </a:r>
            <a:endParaRPr lang="de-DE" dirty="0"/>
          </a:p>
        </p:txBody>
      </p:sp>
      <p:pic>
        <p:nvPicPr>
          <p:cNvPr id="4" name="Grafik 3">
            <a:extLst>
              <a:ext uri="{FF2B5EF4-FFF2-40B4-BE49-F238E27FC236}">
                <a16:creationId xmlns:a16="http://schemas.microsoft.com/office/drawing/2014/main" id="{E19F9E77-FB34-AB96-B1E9-5E36D1047325}"/>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10" name="PlaceHolder 1">
            <a:extLst>
              <a:ext uri="{FF2B5EF4-FFF2-40B4-BE49-F238E27FC236}">
                <a16:creationId xmlns:a16="http://schemas.microsoft.com/office/drawing/2014/main" id="{FEEB241B-98D3-CFF7-CF7B-C9EEF13840CB}"/>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spc="-1" dirty="0">
                <a:solidFill>
                  <a:schemeClr val="dk1"/>
                </a:solidFill>
                <a:latin typeface="Calisto MT"/>
              </a:rPr>
              <a:t>II. – </a:t>
            </a:r>
            <a:r>
              <a:rPr lang="de-DE" sz="5400" spc="-1" dirty="0">
                <a:solidFill>
                  <a:schemeClr val="dk1"/>
                </a:solidFill>
                <a:latin typeface="Calisto MT"/>
              </a:rPr>
              <a:t>Probespiele </a:t>
            </a:r>
            <a:r>
              <a:rPr lang="de-DE" sz="5400" spc="-1" dirty="0" err="1">
                <a:solidFill>
                  <a:schemeClr val="dk1"/>
                </a:solidFill>
                <a:latin typeface="Calisto MT"/>
              </a:rPr>
              <a:t>GoTec</a:t>
            </a:r>
            <a:r>
              <a:rPr lang="de-DE" sz="5400" spc="-1" dirty="0">
                <a:solidFill>
                  <a:schemeClr val="dk1"/>
                </a:solidFill>
                <a:latin typeface="Calisto MT"/>
              </a:rPr>
              <a:t> Champion</a:t>
            </a:r>
            <a:endParaRPr lang="de-DE" sz="5400" spc="-1" dirty="0">
              <a:solidFill>
                <a:srgbClr val="C00000"/>
              </a:solidFill>
              <a:latin typeface="Aptos"/>
            </a:endParaRPr>
          </a:p>
        </p:txBody>
      </p:sp>
      <p:graphicFrame>
        <p:nvGraphicFramePr>
          <p:cNvPr id="6" name="Tabelle 5">
            <a:extLst>
              <a:ext uri="{FF2B5EF4-FFF2-40B4-BE49-F238E27FC236}">
                <a16:creationId xmlns:a16="http://schemas.microsoft.com/office/drawing/2014/main" id="{A5DA5A88-7717-B339-F9C9-BFD6F4C55147}"/>
              </a:ext>
            </a:extLst>
          </p:cNvPr>
          <p:cNvGraphicFramePr>
            <a:graphicFrameLocks noGrp="1"/>
          </p:cNvGraphicFramePr>
          <p:nvPr>
            <p:extLst>
              <p:ext uri="{D42A27DB-BD31-4B8C-83A1-F6EECF244321}">
                <p14:modId xmlns:p14="http://schemas.microsoft.com/office/powerpoint/2010/main" val="1286878552"/>
              </p:ext>
            </p:extLst>
          </p:nvPr>
        </p:nvGraphicFramePr>
        <p:xfrm>
          <a:off x="843642" y="1592035"/>
          <a:ext cx="10588200" cy="4164328"/>
        </p:xfrm>
        <a:graphic>
          <a:graphicData uri="http://schemas.openxmlformats.org/drawingml/2006/table">
            <a:tbl>
              <a:tblPr firstRow="1" bandRow="1">
                <a:tableStyleId>{0E3FDE45-AF77-4B5C-9715-49D594BDF05E}</a:tableStyleId>
              </a:tblPr>
              <a:tblGrid>
                <a:gridCol w="1811708">
                  <a:extLst>
                    <a:ext uri="{9D8B030D-6E8A-4147-A177-3AD203B41FA5}">
                      <a16:colId xmlns:a16="http://schemas.microsoft.com/office/drawing/2014/main" val="173268525"/>
                    </a:ext>
                  </a:extLst>
                </a:gridCol>
                <a:gridCol w="2187723">
                  <a:extLst>
                    <a:ext uri="{9D8B030D-6E8A-4147-A177-3AD203B41FA5}">
                      <a16:colId xmlns:a16="http://schemas.microsoft.com/office/drawing/2014/main" val="2189281018"/>
                    </a:ext>
                  </a:extLst>
                </a:gridCol>
                <a:gridCol w="3862698">
                  <a:extLst>
                    <a:ext uri="{9D8B030D-6E8A-4147-A177-3AD203B41FA5}">
                      <a16:colId xmlns:a16="http://schemas.microsoft.com/office/drawing/2014/main" val="948007337"/>
                    </a:ext>
                  </a:extLst>
                </a:gridCol>
                <a:gridCol w="2726071">
                  <a:extLst>
                    <a:ext uri="{9D8B030D-6E8A-4147-A177-3AD203B41FA5}">
                      <a16:colId xmlns:a16="http://schemas.microsoft.com/office/drawing/2014/main" val="2346196567"/>
                    </a:ext>
                  </a:extLst>
                </a:gridCol>
              </a:tblGrid>
              <a:tr h="660554">
                <a:tc>
                  <a:txBody>
                    <a:bodyPr/>
                    <a:lstStyle/>
                    <a:p>
                      <a:r>
                        <a:rPr lang="de-DE"/>
                        <a:t>Kategorien</a:t>
                      </a:r>
                    </a:p>
                  </a:txBody>
                  <a:tcPr/>
                </a:tc>
                <a:tc>
                  <a:txBody>
                    <a:bodyPr/>
                    <a:lstStyle/>
                    <a:p>
                      <a:r>
                        <a:rPr lang="de-DE" dirty="0">
                          <a:solidFill>
                            <a:schemeClr val="accent6">
                              <a:lumMod val="75000"/>
                            </a:schemeClr>
                          </a:solidFill>
                        </a:rPr>
                        <a:t>Vorteile</a:t>
                      </a:r>
                    </a:p>
                  </a:txBody>
                  <a:tcPr/>
                </a:tc>
                <a:tc>
                  <a:txBody>
                    <a:bodyPr/>
                    <a:lstStyle/>
                    <a:p>
                      <a:r>
                        <a:rPr lang="de-DE">
                          <a:solidFill>
                            <a:srgbClr val="C00000"/>
                          </a:solidFill>
                        </a:rPr>
                        <a:t>Nachteile</a:t>
                      </a:r>
                    </a:p>
                  </a:txBody>
                  <a:tcPr/>
                </a:tc>
                <a:tc>
                  <a:txBody>
                    <a:bodyPr/>
                    <a:lstStyle/>
                    <a:p>
                      <a:pPr lvl="0">
                        <a:buNone/>
                      </a:pPr>
                      <a:r>
                        <a:rPr lang="de-DE" dirty="0">
                          <a:solidFill>
                            <a:schemeClr val="tx1">
                              <a:lumMod val="95000"/>
                              <a:lumOff val="5000"/>
                            </a:schemeClr>
                          </a:solidFill>
                        </a:rPr>
                        <a:t>Neutral</a:t>
                      </a:r>
                    </a:p>
                  </a:txBody>
                  <a:tcPr/>
                </a:tc>
                <a:extLst>
                  <a:ext uri="{0D108BD9-81ED-4DB2-BD59-A6C34878D82A}">
                    <a16:rowId xmlns:a16="http://schemas.microsoft.com/office/drawing/2014/main" val="2267376490"/>
                  </a:ext>
                </a:extLst>
              </a:tr>
              <a:tr h="1247685">
                <a:tc>
                  <a:txBody>
                    <a:bodyPr/>
                    <a:lstStyle/>
                    <a:p>
                      <a:r>
                        <a:rPr lang="de-DE" b="1" dirty="0"/>
                        <a:t>Platzmerkmale</a:t>
                      </a:r>
                    </a:p>
                  </a:txBody>
                  <a:tcPr/>
                </a:tc>
                <a:tc>
                  <a:txBody>
                    <a:bodyPr/>
                    <a:lstStyle/>
                    <a:p>
                      <a:pPr marL="0" indent="0">
                        <a:buNone/>
                      </a:pPr>
                      <a:r>
                        <a:rPr lang="de-DE" sz="1800" i="1" u="none" strike="noStrike" noProof="0" dirty="0">
                          <a:solidFill>
                            <a:srgbClr val="000000"/>
                          </a:solidFill>
                        </a:rPr>
                        <a:t>Untergrund</a:t>
                      </a:r>
                      <a:r>
                        <a:rPr lang="de-DE" sz="1800" u="none" strike="noStrike" noProof="0" dirty="0">
                          <a:solidFill>
                            <a:srgbClr val="000000"/>
                          </a:solidFill>
                        </a:rPr>
                        <a:t>: weich,</a:t>
                      </a:r>
                    </a:p>
                    <a:p>
                      <a:pPr marL="0" lvl="0" indent="0">
                        <a:buNone/>
                      </a:pPr>
                      <a:r>
                        <a:rPr lang="de-DE" sz="1800" u="none" strike="noStrike" noProof="0" dirty="0">
                          <a:solidFill>
                            <a:srgbClr val="000000"/>
                          </a:solidFill>
                        </a:rPr>
                        <a:t>kein Staub</a:t>
                      </a:r>
                    </a:p>
                  </a:txBody>
                  <a:tcPr/>
                </a:tc>
                <a:tc>
                  <a:txBody>
                    <a:bodyPr/>
                    <a:lstStyle/>
                    <a:p>
                      <a:pPr marL="0" indent="0">
                        <a:buNone/>
                      </a:pPr>
                      <a:r>
                        <a:rPr lang="de-DE" b="0" i="1"/>
                        <a:t>Ballabdruck</a:t>
                      </a:r>
                      <a:r>
                        <a:rPr lang="de-DE"/>
                        <a:t>: nicht vorhanden</a:t>
                      </a:r>
                    </a:p>
                    <a:p>
                      <a:pPr marL="0" lvl="0" indent="0">
                        <a:buNone/>
                      </a:pPr>
                      <a:r>
                        <a:rPr lang="de-DE" sz="1800" i="1" u="none" strike="noStrike" noProof="0">
                          <a:solidFill>
                            <a:srgbClr val="000000"/>
                          </a:solidFill>
                        </a:rPr>
                        <a:t>Untergrund</a:t>
                      </a:r>
                      <a:r>
                        <a:rPr lang="de-DE" sz="1800" u="none" strike="noStrike" noProof="0">
                          <a:solidFill>
                            <a:srgbClr val="000000"/>
                          </a:solidFill>
                        </a:rPr>
                        <a:t>: leichte Wellen</a:t>
                      </a:r>
                      <a:endParaRPr lang="de-DE"/>
                    </a:p>
                  </a:txBody>
                  <a:tcPr/>
                </a:tc>
                <a:tc>
                  <a:txBody>
                    <a:bodyPr/>
                    <a:lstStyle/>
                    <a:p>
                      <a:pPr marL="0" lvl="0" indent="0">
                        <a:buNone/>
                      </a:pPr>
                      <a:r>
                        <a:rPr lang="de-DE" i="1"/>
                        <a:t>Optik</a:t>
                      </a:r>
                      <a:r>
                        <a:rPr lang="de-DE"/>
                        <a:t>: intensiveres rot, Kunstrasen sichtbar</a:t>
                      </a:r>
                    </a:p>
                    <a:p>
                      <a:pPr marL="0" lvl="0" indent="0">
                        <a:buNone/>
                      </a:pPr>
                      <a:r>
                        <a:rPr lang="de-DE" sz="1800" i="1" u="none" strike="noStrike" noProof="0">
                          <a:solidFill>
                            <a:srgbClr val="000000"/>
                          </a:solidFill>
                        </a:rPr>
                        <a:t>Platzfehler</a:t>
                      </a:r>
                      <a:r>
                        <a:rPr lang="de-DE" sz="1800" u="none" strike="noStrike" noProof="0">
                          <a:solidFill>
                            <a:srgbClr val="000000"/>
                          </a:solidFill>
                        </a:rPr>
                        <a:t>: ähnlich wie Sandplatz</a:t>
                      </a:r>
                      <a:endParaRPr lang="de-DE"/>
                    </a:p>
                  </a:txBody>
                  <a:tcPr/>
                </a:tc>
                <a:extLst>
                  <a:ext uri="{0D108BD9-81ED-4DB2-BD59-A6C34878D82A}">
                    <a16:rowId xmlns:a16="http://schemas.microsoft.com/office/drawing/2014/main" val="3633750463"/>
                  </a:ext>
                </a:extLst>
              </a:tr>
              <a:tr h="1777525">
                <a:tc>
                  <a:txBody>
                    <a:bodyPr/>
                    <a:lstStyle/>
                    <a:p>
                      <a:r>
                        <a:rPr lang="de-DE" b="1"/>
                        <a:t>Spielverhalten</a:t>
                      </a:r>
                    </a:p>
                  </a:txBody>
                  <a:tcPr/>
                </a:tc>
                <a:tc>
                  <a:txBody>
                    <a:bodyPr/>
                    <a:lstStyle/>
                    <a:p>
                      <a:pPr marL="0" indent="0">
                        <a:buNone/>
                      </a:pPr>
                      <a:r>
                        <a:rPr lang="de-DE" i="1"/>
                        <a:t>Gelenkbelastung</a:t>
                      </a:r>
                      <a:r>
                        <a:rPr lang="de-DE"/>
                        <a:t>: angenehm, weich</a:t>
                      </a:r>
                    </a:p>
                    <a:p>
                      <a:pPr marL="0" lvl="0" indent="0">
                        <a:buNone/>
                      </a:pPr>
                      <a:r>
                        <a:rPr lang="de-DE"/>
                        <a:t>Geeigneter für Halle als klassische Sandplätze</a:t>
                      </a:r>
                    </a:p>
                  </a:txBody>
                  <a:tcPr/>
                </a:tc>
                <a:tc>
                  <a:txBody>
                    <a:bodyPr/>
                    <a:lstStyle/>
                    <a:p>
                      <a:pPr marL="0" lvl="0" indent="0">
                        <a:buNone/>
                      </a:pPr>
                      <a:r>
                        <a:rPr lang="de-DE" sz="1800" i="1" u="none" strike="noStrike" noProof="0">
                          <a:solidFill>
                            <a:srgbClr val="000000"/>
                          </a:solidFill>
                        </a:rPr>
                        <a:t>Rutschen</a:t>
                      </a:r>
                      <a:r>
                        <a:rPr lang="de-DE" sz="1800" u="none" strike="noStrike" noProof="0">
                          <a:solidFill>
                            <a:srgbClr val="000000"/>
                          </a:solidFill>
                        </a:rPr>
                        <a:t>: ausrutschen</a:t>
                      </a:r>
                    </a:p>
                    <a:p>
                      <a:pPr marL="0" lvl="0" indent="0">
                        <a:buNone/>
                      </a:pPr>
                      <a:r>
                        <a:rPr lang="de-DE" sz="1800" i="1" u="none" strike="noStrike" noProof="0">
                          <a:solidFill>
                            <a:srgbClr val="000000"/>
                          </a:solidFill>
                        </a:rPr>
                        <a:t>Absprungverhalten</a:t>
                      </a:r>
                      <a:r>
                        <a:rPr lang="de-DE" sz="1800" u="none" strike="noStrike" noProof="0">
                          <a:solidFill>
                            <a:srgbClr val="000000"/>
                          </a:solidFill>
                        </a:rPr>
                        <a:t>: spürbar niedriger</a:t>
                      </a:r>
                    </a:p>
                    <a:p>
                      <a:pPr marL="0" lvl="0" indent="0">
                        <a:buNone/>
                      </a:pPr>
                      <a:r>
                        <a:rPr lang="de-DE" sz="1800" i="1" u="none" strike="noStrike" noProof="0">
                          <a:solidFill>
                            <a:srgbClr val="000000"/>
                          </a:solidFill>
                        </a:rPr>
                        <a:t>Topspin</a:t>
                      </a:r>
                      <a:r>
                        <a:rPr lang="de-DE" sz="1800" u="none" strike="noStrike" noProof="0">
                          <a:solidFill>
                            <a:srgbClr val="000000"/>
                          </a:solidFill>
                        </a:rPr>
                        <a:t>: weniger angenommen</a:t>
                      </a:r>
                    </a:p>
                    <a:p>
                      <a:pPr marL="0" lvl="0" indent="0">
                        <a:buNone/>
                      </a:pPr>
                      <a:r>
                        <a:rPr lang="de-DE" sz="1800" u="none" strike="noStrike" noProof="0">
                          <a:solidFill>
                            <a:srgbClr val="000000"/>
                          </a:solidFill>
                        </a:rPr>
                        <a:t>Slice: bleibt flacher</a:t>
                      </a:r>
                    </a:p>
                    <a:p>
                      <a:pPr marL="0" lvl="0" indent="0">
                        <a:buNone/>
                      </a:pPr>
                      <a:r>
                        <a:rPr lang="de-DE" sz="1800" i="1" u="none" strike="noStrike" noProof="0">
                          <a:solidFill>
                            <a:srgbClr val="000000"/>
                          </a:solidFill>
                        </a:rPr>
                        <a:t>Geschwindigkeit</a:t>
                      </a:r>
                      <a:r>
                        <a:rPr lang="de-DE" sz="1800" u="none" strike="noStrike" noProof="0">
                          <a:solidFill>
                            <a:srgbClr val="000000"/>
                          </a:solidFill>
                        </a:rPr>
                        <a:t>: schneller (neue Bälle), langsamer (ältere Bälle)</a:t>
                      </a:r>
                    </a:p>
                  </a:txBody>
                  <a:tcPr/>
                </a:tc>
                <a:tc>
                  <a:txBody>
                    <a:bodyPr/>
                    <a:lstStyle/>
                    <a:p>
                      <a:pPr marL="0" lvl="0" indent="0">
                        <a:buNone/>
                      </a:pPr>
                      <a:r>
                        <a:rPr lang="de-DE" i="1"/>
                        <a:t>Spielgefühl</a:t>
                      </a:r>
                      <a:r>
                        <a:rPr lang="de-DE"/>
                        <a:t>: "eigen"</a:t>
                      </a:r>
                    </a:p>
                    <a:p>
                      <a:pPr marL="0" lvl="0" indent="0">
                        <a:buNone/>
                      </a:pPr>
                      <a:r>
                        <a:rPr lang="de-DE" sz="1800" i="1" u="none" strike="noStrike" noProof="0">
                          <a:solidFill>
                            <a:srgbClr val="000000"/>
                          </a:solidFill>
                        </a:rPr>
                        <a:t>Rutschen</a:t>
                      </a:r>
                      <a:r>
                        <a:rPr lang="de-DE" sz="1800" u="none" strike="noStrike" noProof="0">
                          <a:solidFill>
                            <a:srgbClr val="000000"/>
                          </a:solidFill>
                        </a:rPr>
                        <a:t>: anderes Verhalten</a:t>
                      </a:r>
                      <a:endParaRPr lang="de-DE"/>
                    </a:p>
                  </a:txBody>
                  <a:tcPr/>
                </a:tc>
                <a:extLst>
                  <a:ext uri="{0D108BD9-81ED-4DB2-BD59-A6C34878D82A}">
                    <a16:rowId xmlns:a16="http://schemas.microsoft.com/office/drawing/2014/main" val="1422919676"/>
                  </a:ext>
                </a:extLst>
              </a:tr>
              <a:tr h="478564">
                <a:tc>
                  <a:txBody>
                    <a:bodyPr/>
                    <a:lstStyle/>
                    <a:p>
                      <a:pPr lvl="0">
                        <a:buNone/>
                      </a:pPr>
                      <a:r>
                        <a:rPr lang="de-DE" b="1"/>
                        <a:t>Wertungen</a:t>
                      </a:r>
                    </a:p>
                  </a:txBody>
                  <a:tcPr/>
                </a:tc>
                <a:tc>
                  <a:txBody>
                    <a:bodyPr/>
                    <a:lstStyle/>
                    <a:p>
                      <a:pPr marL="285750" indent="-285750">
                        <a:buFont typeface="Calibri"/>
                        <a:buChar char="-"/>
                      </a:pPr>
                      <a:endParaRPr lang="de-DE"/>
                    </a:p>
                  </a:txBody>
                  <a:tcPr/>
                </a:tc>
                <a:tc>
                  <a:txBody>
                    <a:bodyPr/>
                    <a:lstStyle/>
                    <a:p>
                      <a:pPr marL="0" indent="0">
                        <a:buNone/>
                      </a:pPr>
                      <a:r>
                        <a:rPr lang="de-DE" i="1"/>
                        <a:t>Unterschied </a:t>
                      </a:r>
                      <a:r>
                        <a:rPr lang="de-DE"/>
                        <a:t>zu Sandplatz: 4.7/5</a:t>
                      </a:r>
                    </a:p>
                  </a:txBody>
                  <a:tcPr/>
                </a:tc>
                <a:tc>
                  <a:txBody>
                    <a:bodyPr/>
                    <a:lstStyle/>
                    <a:p>
                      <a:pPr marL="0" lvl="0" indent="0">
                        <a:buNone/>
                      </a:pPr>
                      <a:r>
                        <a:rPr lang="de-DE" sz="1800" i="1" u="none" strike="noStrike" noProof="0" dirty="0">
                          <a:solidFill>
                            <a:srgbClr val="000000"/>
                          </a:solidFill>
                        </a:rPr>
                        <a:t>Gesamt</a:t>
                      </a:r>
                      <a:r>
                        <a:rPr lang="de-DE" sz="1800" u="none" strike="noStrike" noProof="0" dirty="0">
                          <a:solidFill>
                            <a:srgbClr val="000000"/>
                          </a:solidFill>
                        </a:rPr>
                        <a:t>: 3.0/5</a:t>
                      </a:r>
                      <a:endParaRPr lang="de-DE" dirty="0"/>
                    </a:p>
                  </a:txBody>
                  <a:tcPr/>
                </a:tc>
                <a:extLst>
                  <a:ext uri="{0D108BD9-81ED-4DB2-BD59-A6C34878D82A}">
                    <a16:rowId xmlns:a16="http://schemas.microsoft.com/office/drawing/2014/main" val="1063968706"/>
                  </a:ext>
                </a:extLst>
              </a:tr>
            </a:tbl>
          </a:graphicData>
        </a:graphic>
      </p:graphicFrame>
    </p:spTree>
    <p:extLst>
      <p:ext uri="{BB962C8B-B14F-4D97-AF65-F5344CB8AC3E}">
        <p14:creationId xmlns:p14="http://schemas.microsoft.com/office/powerpoint/2010/main" val="286342124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4D75D09A-A2F6-AEFF-641F-250D0E1F25F0}"/>
            </a:ext>
          </a:extLst>
        </p:cNvPr>
        <p:cNvGrpSpPr/>
        <p:nvPr/>
      </p:nvGrpSpPr>
      <p:grpSpPr>
        <a:xfrm>
          <a:off x="0" y="0"/>
          <a:ext cx="0" cy="0"/>
          <a:chOff x="0" y="0"/>
          <a:chExt cx="0" cy="0"/>
        </a:xfrm>
      </p:grpSpPr>
      <p:sp>
        <p:nvSpPr>
          <p:cNvPr id="209" name="PlaceHolder 1">
            <a:extLst>
              <a:ext uri="{FF2B5EF4-FFF2-40B4-BE49-F238E27FC236}">
                <a16:creationId xmlns:a16="http://schemas.microsoft.com/office/drawing/2014/main" id="{80BAD73F-F3BA-69A2-6592-3B828911F21B}"/>
              </a:ext>
            </a:extLst>
          </p:cNvPr>
          <p:cNvSpPr>
            <a:spLocks noGrp="1"/>
          </p:cNvSpPr>
          <p:nvPr>
            <p:ph type="title"/>
          </p:nvPr>
        </p:nvSpPr>
        <p:spPr>
          <a:xfrm>
            <a:off x="838080" y="365040"/>
            <a:ext cx="10515240" cy="1325160"/>
          </a:xfrm>
          <a:prstGeom prst="rect">
            <a:avLst/>
          </a:prstGeom>
          <a:noFill/>
          <a:ln w="0">
            <a:noFill/>
          </a:ln>
        </p:spPr>
        <p:txBody>
          <a:bodyPr anchor="ctr">
            <a:normAutofit/>
          </a:bodyPr>
          <a:lstStyle/>
          <a:p>
            <a:pPr algn="ctr"/>
            <a:r>
              <a:rPr lang="de-DE" sz="5400" spc="-1" dirty="0">
                <a:solidFill>
                  <a:schemeClr val="dk1"/>
                </a:solidFill>
                <a:latin typeface="Calisto MT"/>
              </a:rPr>
              <a:t>III – </a:t>
            </a:r>
            <a:r>
              <a:rPr lang="de-DE" sz="5400" spc="-1" dirty="0" err="1">
                <a:solidFill>
                  <a:schemeClr val="dk1"/>
                </a:solidFill>
                <a:latin typeface="Calisto MT"/>
              </a:rPr>
              <a:t>Sportas</a:t>
            </a:r>
            <a:r>
              <a:rPr lang="de-DE" sz="5400" spc="-1" dirty="0">
                <a:solidFill>
                  <a:schemeClr val="dk1"/>
                </a:solidFill>
                <a:latin typeface="Calisto MT"/>
              </a:rPr>
              <a:t> </a:t>
            </a:r>
            <a:r>
              <a:rPr lang="de-DE" sz="5400" spc="-1" dirty="0" err="1">
                <a:solidFill>
                  <a:schemeClr val="dk1"/>
                </a:solidFill>
                <a:latin typeface="Calisto MT"/>
              </a:rPr>
              <a:t>Tennisforce</a:t>
            </a:r>
            <a:r>
              <a:rPr lang="de-DE" sz="5400" spc="-1" dirty="0">
                <a:solidFill>
                  <a:schemeClr val="dk1"/>
                </a:solidFill>
                <a:latin typeface="Calisto MT"/>
              </a:rPr>
              <a:t> ECO</a:t>
            </a:r>
            <a:endParaRPr lang="de-DE" sz="5400" b="0" strike="noStrike" spc="-1" dirty="0">
              <a:solidFill>
                <a:schemeClr val="dk1"/>
              </a:solidFill>
              <a:latin typeface="Aptos"/>
            </a:endParaRPr>
          </a:p>
        </p:txBody>
      </p:sp>
      <p:graphicFrame>
        <p:nvGraphicFramePr>
          <p:cNvPr id="215" name="PlaceHolder 2">
            <a:extLst>
              <a:ext uri="{FF2B5EF4-FFF2-40B4-BE49-F238E27FC236}">
                <a16:creationId xmlns:a16="http://schemas.microsoft.com/office/drawing/2014/main" id="{5EB7ABFB-BC2C-2825-8318-8EC417670671}"/>
              </a:ext>
            </a:extLst>
          </p:cNvPr>
          <p:cNvGraphicFramePr>
            <a:graphicFrameLocks noGrp="1"/>
          </p:cNvGraphicFramePr>
          <p:nvPr>
            <p:ph/>
            <p:extLst>
              <p:ext uri="{D42A27DB-BD31-4B8C-83A1-F6EECF244321}">
                <p14:modId xmlns:p14="http://schemas.microsoft.com/office/powerpoint/2010/main" val="3569494447"/>
              </p:ext>
            </p:extLst>
          </p:nvPr>
        </p:nvGraphicFramePr>
        <p:xfrm>
          <a:off x="6172200" y="1925755"/>
          <a:ext cx="5181120" cy="3654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ceHolder 4">
            <a:extLst>
              <a:ext uri="{FF2B5EF4-FFF2-40B4-BE49-F238E27FC236}">
                <a16:creationId xmlns:a16="http://schemas.microsoft.com/office/drawing/2014/main" id="{E8025E2D-B86E-B093-24E5-17C5CFEF322E}"/>
              </a:ext>
            </a:extLst>
          </p:cNvPr>
          <p:cNvSpPr>
            <a:spLocks noGrp="1"/>
          </p:cNvSpPr>
          <p:nvPr>
            <p:ph type="sldNum" idx="12"/>
          </p:nvPr>
        </p:nvSpPr>
        <p:spPr/>
        <p:txBody>
          <a:bodyPr/>
          <a:lstStyle/>
          <a:p>
            <a:fld id="{40362475-563C-4CA1-B621-56FAFA88738C}" type="slidenum">
              <a:rPr/>
              <a:t>37</a:t>
            </a:fld>
            <a:endParaRPr/>
          </a:p>
        </p:txBody>
      </p:sp>
      <p:sp>
        <p:nvSpPr>
          <p:cNvPr id="6" name="PlaceHolder 5">
            <a:extLst>
              <a:ext uri="{FF2B5EF4-FFF2-40B4-BE49-F238E27FC236}">
                <a16:creationId xmlns:a16="http://schemas.microsoft.com/office/drawing/2014/main" id="{299FC59D-A9EE-E182-CAD3-EB1430A76E25}"/>
              </a:ext>
            </a:extLst>
          </p:cNvPr>
          <p:cNvSpPr>
            <a:spLocks noGrp="1"/>
          </p:cNvSpPr>
          <p:nvPr>
            <p:ph type="dt" idx="10"/>
          </p:nvPr>
        </p:nvSpPr>
        <p:spPr/>
        <p:txBody>
          <a:bodyPr/>
          <a:lstStyle/>
          <a:p>
            <a:fld id="{C9691C66-F0DF-45E6-89DE-3EDCBB08979F}" type="datetime1">
              <a:rPr lang="de"/>
              <a:t>25.09.2025</a:t>
            </a:fld>
            <a:endParaRPr lang="de"/>
          </a:p>
        </p:txBody>
      </p:sp>
      <p:pic>
        <p:nvPicPr>
          <p:cNvPr id="3" name="Grafik 2">
            <a:extLst>
              <a:ext uri="{FF2B5EF4-FFF2-40B4-BE49-F238E27FC236}">
                <a16:creationId xmlns:a16="http://schemas.microsoft.com/office/drawing/2014/main" id="{3D15804B-F66E-516C-286C-47895690A8F9}"/>
              </a:ext>
            </a:extLst>
          </p:cNvPr>
          <p:cNvPicPr>
            <a:picLocks noChangeAspect="1"/>
          </p:cNvPicPr>
          <p:nvPr/>
        </p:nvPicPr>
        <p:blipFill>
          <a:blip r:embed="rId8"/>
          <a:stretch>
            <a:fillRect/>
          </a:stretch>
        </p:blipFill>
        <p:spPr>
          <a:xfrm>
            <a:off x="2440124" y="6355683"/>
            <a:ext cx="7108552" cy="365792"/>
          </a:xfrm>
          <a:prstGeom prst="rect">
            <a:avLst/>
          </a:prstGeom>
        </p:spPr>
      </p:pic>
      <p:pic>
        <p:nvPicPr>
          <p:cNvPr id="4" name="Inhaltsplatzhalter 27" descr="Ein Bild, das Design, Messstab Maßband enthält.&#10;&#10;Automatisch generierte Beschreibung mit mittlerer Zuverlässigkeit">
            <a:extLst>
              <a:ext uri="{FF2B5EF4-FFF2-40B4-BE49-F238E27FC236}">
                <a16:creationId xmlns:a16="http://schemas.microsoft.com/office/drawing/2014/main" id="{87EF0460-FD4C-1C3A-3811-E828E68C8B06}"/>
              </a:ext>
            </a:extLst>
          </p:cNvPr>
          <p:cNvPicPr/>
          <p:nvPr/>
        </p:nvPicPr>
        <p:blipFill>
          <a:blip r:embed="rId9"/>
          <a:srcRect l="16119"/>
          <a:stretch/>
        </p:blipFill>
        <p:spPr>
          <a:xfrm>
            <a:off x="356941" y="2114761"/>
            <a:ext cx="5513060" cy="3276478"/>
          </a:xfrm>
          <a:prstGeom prst="rect">
            <a:avLst/>
          </a:prstGeom>
          <a:ln>
            <a:noFill/>
          </a:ln>
          <a:effectLst>
            <a:outerShdw blurRad="190500" algn="tl" rotWithShape="0">
              <a:srgbClr val="000000">
                <a:alpha val="70000"/>
              </a:srgbClr>
            </a:outerShdw>
          </a:effectLst>
        </p:spPr>
      </p:pic>
      <p:sp>
        <p:nvSpPr>
          <p:cNvPr id="7" name="Textfeld 6">
            <a:extLst>
              <a:ext uri="{FF2B5EF4-FFF2-40B4-BE49-F238E27FC236}">
                <a16:creationId xmlns:a16="http://schemas.microsoft.com/office/drawing/2014/main" id="{D0E49295-5674-DBFC-A103-6EC78AECB206}"/>
              </a:ext>
            </a:extLst>
          </p:cNvPr>
          <p:cNvSpPr txBox="1"/>
          <p:nvPr/>
        </p:nvSpPr>
        <p:spPr>
          <a:xfrm>
            <a:off x="8453887" y="5580245"/>
            <a:ext cx="4410973" cy="338554"/>
          </a:xfrm>
          <a:prstGeom prst="rect">
            <a:avLst/>
          </a:prstGeom>
          <a:noFill/>
        </p:spPr>
        <p:txBody>
          <a:bodyPr wrap="square" rtlCol="0">
            <a:spAutoFit/>
          </a:bodyPr>
          <a:lstStyle/>
          <a:p>
            <a:r>
              <a:rPr lang="de-DE" sz="1600" i="1" dirty="0"/>
              <a:t>*EU-Verbot für </a:t>
            </a:r>
            <a:r>
              <a:rPr lang="de-DE" sz="1600" i="1" dirty="0" err="1"/>
              <a:t>Granulatvariante</a:t>
            </a:r>
            <a:endParaRPr lang="de-DE" sz="1600" i="1" dirty="0"/>
          </a:p>
        </p:txBody>
      </p:sp>
    </p:spTree>
    <p:extLst>
      <p:ext uri="{BB962C8B-B14F-4D97-AF65-F5344CB8AC3E}">
        <p14:creationId xmlns:p14="http://schemas.microsoft.com/office/powerpoint/2010/main" val="321792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5000"/>
          </a:blip>
          <a:stretch>
            <a:fillRect t="-21999"/>
          </a:stretch>
        </a:blipFill>
        <a:effectLst/>
      </p:bgPr>
    </p:bg>
    <p:spTree>
      <p:nvGrpSpPr>
        <p:cNvPr id="1" name="">
          <a:extLst>
            <a:ext uri="{FF2B5EF4-FFF2-40B4-BE49-F238E27FC236}">
              <a16:creationId xmlns:a16="http://schemas.microsoft.com/office/drawing/2014/main" id="{1C28097E-0D51-ADC9-A15F-3A471C45F36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66168A52-B820-0DE6-63A9-77E2AD8DA8FD}"/>
              </a:ext>
            </a:extLst>
          </p:cNvPr>
          <p:cNvSpPr>
            <a:spLocks noGrp="1"/>
          </p:cNvSpPr>
          <p:nvPr>
            <p:ph type="sldNum" idx="12"/>
          </p:nvPr>
        </p:nvSpPr>
        <p:spPr/>
        <p:txBody>
          <a:bodyPr/>
          <a:lstStyle/>
          <a:p>
            <a:fld id="{E73DD3CD-DA75-4B5E-BD78-652A6D11D01E}" type="slidenum">
              <a:rPr/>
              <a:t>38</a:t>
            </a:fld>
            <a:endParaRPr/>
          </a:p>
        </p:txBody>
      </p:sp>
      <p:sp>
        <p:nvSpPr>
          <p:cNvPr id="9" name="PlaceHolder 8">
            <a:extLst>
              <a:ext uri="{FF2B5EF4-FFF2-40B4-BE49-F238E27FC236}">
                <a16:creationId xmlns:a16="http://schemas.microsoft.com/office/drawing/2014/main" id="{348F9B0E-272B-1170-24C4-A8CF5997B642}"/>
              </a:ext>
            </a:extLst>
          </p:cNvPr>
          <p:cNvSpPr>
            <a:spLocks noGrp="1"/>
          </p:cNvSpPr>
          <p:nvPr>
            <p:ph type="dt" idx="10"/>
          </p:nvPr>
        </p:nvSpPr>
        <p:spPr/>
        <p:txBody>
          <a:bodyPr/>
          <a:lstStyle/>
          <a:p>
            <a:fld id="{3B962857-F3F0-4909-9772-A13DF441E699}" type="datetime1">
              <a:rPr lang="de"/>
              <a:t>25.09.2025</a:t>
            </a:fld>
            <a:endParaRPr lang="de"/>
          </a:p>
        </p:txBody>
      </p:sp>
      <p:sp>
        <p:nvSpPr>
          <p:cNvPr id="183" name="PlaceHolder 2">
            <a:extLst>
              <a:ext uri="{FF2B5EF4-FFF2-40B4-BE49-F238E27FC236}">
                <a16:creationId xmlns:a16="http://schemas.microsoft.com/office/drawing/2014/main" id="{2614F3A9-0C59-4142-C40D-0D5F03463055}"/>
              </a:ext>
            </a:extLst>
          </p:cNvPr>
          <p:cNvSpPr>
            <a:spLocks noGrp="1"/>
          </p:cNvSpPr>
          <p:nvPr>
            <p:ph idx="4294967295"/>
          </p:nvPr>
        </p:nvSpPr>
        <p:spPr>
          <a:xfrm>
            <a:off x="938212" y="1677818"/>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dirty="0">
                <a:solidFill>
                  <a:schemeClr val="dk1"/>
                </a:solidFill>
                <a:latin typeface="Calisto MT"/>
              </a:rPr>
              <a:t> </a:t>
            </a:r>
            <a:endParaRPr lang="de-DE" sz="2400" b="0" strike="noStrike" spc="-1" dirty="0">
              <a:solidFill>
                <a:schemeClr val="dk1"/>
              </a:solidFill>
              <a:latin typeface="Aptos"/>
            </a:endParaRPr>
          </a:p>
        </p:txBody>
      </p:sp>
      <p:sp>
        <p:nvSpPr>
          <p:cNvPr id="184" name="PlaceHolder 3">
            <a:extLst>
              <a:ext uri="{FF2B5EF4-FFF2-40B4-BE49-F238E27FC236}">
                <a16:creationId xmlns:a16="http://schemas.microsoft.com/office/drawing/2014/main" id="{12EEB3D7-DE19-2326-5EF7-5827052D83FA}"/>
              </a:ext>
            </a:extLst>
          </p:cNvPr>
          <p:cNvSpPr>
            <a:spLocks noGrp="1"/>
          </p:cNvSpPr>
          <p:nvPr>
            <p:ph idx="4294967295"/>
          </p:nvPr>
        </p:nvSpPr>
        <p:spPr>
          <a:xfrm>
            <a:off x="938212" y="2580271"/>
            <a:ext cx="5157788" cy="3530600"/>
          </a:xfrm>
          <a:prstGeom prst="rect">
            <a:avLst/>
          </a:prstGeom>
          <a:solidFill>
            <a:schemeClr val="lt1"/>
          </a:solidFill>
          <a:ln w="0">
            <a:solidFill>
              <a:srgbClr val="000000"/>
            </a:solidFill>
          </a:ln>
        </p:spPr>
        <p:txBody>
          <a:bodyPr lIns="91440" tIns="45720" rIns="91440" bIns="45720" anchor="t">
            <a:normAutofit/>
          </a:bodyPr>
          <a:lstStyle/>
          <a:p>
            <a:pPr>
              <a:spcBef>
                <a:spcPts val="1001"/>
              </a:spcBef>
              <a:buClr>
                <a:srgbClr val="000000"/>
              </a:buClr>
              <a:buFont typeface="Arial"/>
              <a:buChar char="•"/>
            </a:pPr>
            <a:r>
              <a:rPr lang="de-DE" sz="1800" spc="-1" dirty="0" err="1">
                <a:solidFill>
                  <a:schemeClr val="dk1"/>
                </a:solidFill>
                <a:latin typeface="Calisto MT"/>
              </a:rPr>
              <a:t>Vergleichweise</a:t>
            </a:r>
            <a:r>
              <a:rPr lang="de-DE" sz="1800" spc="-1" dirty="0">
                <a:solidFill>
                  <a:schemeClr val="dk1"/>
                </a:solidFill>
                <a:latin typeface="Calisto MT"/>
              </a:rPr>
              <a:t> niedrige Installationskosten</a:t>
            </a:r>
            <a:br>
              <a:rPr lang="de-DE" sz="1800" spc="-1" dirty="0">
                <a:solidFill>
                  <a:schemeClr val="dk1"/>
                </a:solidFill>
                <a:latin typeface="Calisto MT"/>
              </a:rPr>
            </a:br>
            <a:r>
              <a:rPr lang="de-DE" sz="1800" spc="-1" dirty="0">
                <a:solidFill>
                  <a:schemeClr val="dk1"/>
                </a:solidFill>
                <a:latin typeface="Calisto MT"/>
              </a:rPr>
              <a:t>(55-60€/qm, 40k€/Platz)</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Nachhaltig aus Kork</a:t>
            </a:r>
          </a:p>
          <a:p>
            <a:pPr>
              <a:spcBef>
                <a:spcPts val="1001"/>
              </a:spcBef>
              <a:buClr>
                <a:srgbClr val="000000"/>
              </a:buClr>
              <a:buFont typeface="Arial"/>
              <a:buChar char="•"/>
            </a:pPr>
            <a:r>
              <a:rPr lang="de-DE" sz="1800" spc="-1" dirty="0">
                <a:solidFill>
                  <a:schemeClr val="dk1"/>
                </a:solidFill>
                <a:latin typeface="Calisto MT"/>
              </a:rPr>
              <a:t>Stellenweise Erneuerung erst nach 15-20 Jahren</a:t>
            </a:r>
          </a:p>
          <a:p>
            <a:pPr>
              <a:spcBef>
                <a:spcPts val="1001"/>
              </a:spcBef>
              <a:buClr>
                <a:srgbClr val="000000"/>
              </a:buClr>
              <a:buFont typeface="Arial"/>
              <a:buChar char="•"/>
            </a:pPr>
            <a:r>
              <a:rPr lang="de-DE" sz="1800" spc="-1" dirty="0">
                <a:solidFill>
                  <a:schemeClr val="dk1"/>
                </a:solidFill>
                <a:latin typeface="Calisto MT"/>
              </a:rPr>
              <a:t>Gutes Klima, Akustik, Dämmung in Traglufthalle durch Kunstrasen</a:t>
            </a:r>
            <a:endParaRPr lang="de-DE" sz="1800" spc="-1" dirty="0">
              <a:solidFill>
                <a:schemeClr val="dk1"/>
              </a:solidFill>
            </a:endParaRPr>
          </a:p>
          <a:p>
            <a:pPr indent="0">
              <a:spcBef>
                <a:spcPts val="1001"/>
              </a:spcBef>
              <a:buNone/>
            </a:pPr>
            <a:endParaRPr lang="de-DE" sz="1800" spc="-1" dirty="0">
              <a:solidFill>
                <a:schemeClr val="dk1"/>
              </a:solidFill>
            </a:endParaRPr>
          </a:p>
        </p:txBody>
      </p:sp>
      <p:sp>
        <p:nvSpPr>
          <p:cNvPr id="185" name="PlaceHolder 4">
            <a:extLst>
              <a:ext uri="{FF2B5EF4-FFF2-40B4-BE49-F238E27FC236}">
                <a16:creationId xmlns:a16="http://schemas.microsoft.com/office/drawing/2014/main" id="{488562AA-5A59-AE32-05FF-21B1501813E9}"/>
              </a:ext>
            </a:extLst>
          </p:cNvPr>
          <p:cNvSpPr>
            <a:spLocks noGrp="1"/>
          </p:cNvSpPr>
          <p:nvPr>
            <p:ph idx="4294967295"/>
          </p:nvPr>
        </p:nvSpPr>
        <p:spPr>
          <a:xfrm>
            <a:off x="6244997" y="2580271"/>
            <a:ext cx="5183187" cy="3530600"/>
          </a:xfrm>
          <a:prstGeom prst="rect">
            <a:avLst/>
          </a:prstGeom>
          <a:solidFill>
            <a:schemeClr val="lt1"/>
          </a:solidFill>
          <a:ln w="0">
            <a:solidFill>
              <a:srgbClr val="000000"/>
            </a:solidFill>
          </a:ln>
        </p:spPr>
        <p:txBody>
          <a:bodyPr anchor="t">
            <a:normAutofit/>
          </a:bodyPr>
          <a:lstStyle/>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Nach wie vor hoher Pflegeaufwand erforderlich</a:t>
            </a:r>
            <a:br>
              <a:rPr lang="de-DE" sz="1800" dirty="0">
                <a:solidFill>
                  <a:srgbClr val="000000"/>
                </a:solidFill>
                <a:effectLst/>
                <a:latin typeface="Calisto MT" panose="02040603050505030304" pitchFamily="18" charset="0"/>
              </a:rPr>
            </a:br>
            <a:r>
              <a:rPr lang="de-DE" sz="1800" dirty="0">
                <a:solidFill>
                  <a:srgbClr val="000000"/>
                </a:solidFill>
                <a:effectLst/>
                <a:latin typeface="Calisto MT" panose="02040603050505030304" pitchFamily="18" charset="0"/>
              </a:rPr>
              <a:t>(Erheblicher Bedarf an Nachsanden, Bewässerung und Reinigung)</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Negatives Feedback von Vereinen bezüglich des Vorgängermodells </a:t>
            </a:r>
            <a:r>
              <a:rPr lang="de-DE" sz="1800" dirty="0" err="1">
                <a:solidFill>
                  <a:srgbClr val="000000"/>
                </a:solidFill>
                <a:effectLst/>
                <a:latin typeface="Calisto MT" panose="02040603050505030304" pitchFamily="18" charset="0"/>
              </a:rPr>
              <a:t>Tennisforce</a:t>
            </a:r>
            <a:r>
              <a:rPr lang="de-DE" sz="1800" dirty="0">
                <a:solidFill>
                  <a:srgbClr val="000000"/>
                </a:solidFill>
                <a:effectLst/>
                <a:latin typeface="Calisto MT" panose="02040603050505030304" pitchFamily="18" charset="0"/>
              </a:rPr>
              <a:t> 2.0</a:t>
            </a:r>
            <a:br>
              <a:rPr lang="de-DE" sz="1800" dirty="0">
                <a:solidFill>
                  <a:srgbClr val="000000"/>
                </a:solidFill>
                <a:effectLst/>
                <a:latin typeface="Calisto MT" panose="02040603050505030304" pitchFamily="18" charset="0"/>
              </a:rPr>
            </a:br>
            <a:r>
              <a:rPr lang="de-DE" sz="1800" dirty="0">
                <a:solidFill>
                  <a:srgbClr val="000000"/>
                </a:solidFill>
                <a:effectLst/>
                <a:latin typeface="Calisto MT" panose="02040603050505030304" pitchFamily="18" charset="0"/>
              </a:rPr>
              <a:t>(Insbesondere Probleme mit Wasserspeicher und Wasserabfluss)</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Derzeit keine wasserfreie Alternative für die Zukunft verfügbar</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Geringere Gelenkschonung im Vergleich zu Sand- oder </a:t>
            </a:r>
            <a:r>
              <a:rPr lang="de-DE" sz="1800" dirty="0" err="1">
                <a:solidFill>
                  <a:srgbClr val="000000"/>
                </a:solidFill>
                <a:effectLst/>
                <a:latin typeface="Calisto MT" panose="02040603050505030304" pitchFamily="18" charset="0"/>
              </a:rPr>
              <a:t>HarTru</a:t>
            </a:r>
            <a:r>
              <a:rPr lang="de-DE" sz="1800" dirty="0">
                <a:solidFill>
                  <a:srgbClr val="000000"/>
                </a:solidFill>
                <a:effectLst/>
                <a:latin typeface="Calisto MT" panose="02040603050505030304" pitchFamily="18" charset="0"/>
              </a:rPr>
              <a:t>-Membranen</a:t>
            </a:r>
            <a:endParaRPr lang="de-DE" sz="1800" spc="-1" dirty="0">
              <a:solidFill>
                <a:schemeClr val="dk1"/>
              </a:solidFill>
            </a:endParaRPr>
          </a:p>
        </p:txBody>
      </p:sp>
      <p:sp>
        <p:nvSpPr>
          <p:cNvPr id="186" name="PlaceHolder 5">
            <a:extLst>
              <a:ext uri="{FF2B5EF4-FFF2-40B4-BE49-F238E27FC236}">
                <a16:creationId xmlns:a16="http://schemas.microsoft.com/office/drawing/2014/main" id="{11041165-CA70-00AE-87AA-5ED3A8B71E7F}"/>
              </a:ext>
            </a:extLst>
          </p:cNvPr>
          <p:cNvSpPr>
            <a:spLocks noGrp="1"/>
          </p:cNvSpPr>
          <p:nvPr>
            <p:ph idx="4294967295"/>
          </p:nvPr>
        </p:nvSpPr>
        <p:spPr>
          <a:xfrm>
            <a:off x="6244998" y="1677818"/>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A75662AF-5A97-2A28-7D37-B4B8B0CC79D1}"/>
              </a:ext>
            </a:extLst>
          </p:cNvPr>
          <p:cNvSpPr/>
          <p:nvPr/>
        </p:nvSpPr>
        <p:spPr>
          <a:xfrm>
            <a:off x="3087360" y="1771920"/>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D9C3D8AB-F7E9-3FE5-3E8D-2C88437A337E}"/>
              </a:ext>
            </a:extLst>
          </p:cNvPr>
          <p:cNvSpPr/>
          <p:nvPr/>
        </p:nvSpPr>
        <p:spPr>
          <a:xfrm>
            <a:off x="8432280" y="1771920"/>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075E9EE6-95B6-D3A4-2183-1AA131E8CE85}"/>
              </a:ext>
            </a:extLst>
          </p:cNvPr>
          <p:cNvPicPr>
            <a:picLocks noChangeAspect="1"/>
          </p:cNvPicPr>
          <p:nvPr/>
        </p:nvPicPr>
        <p:blipFill>
          <a:blip r:embed="rId4"/>
          <a:stretch>
            <a:fillRect/>
          </a:stretch>
        </p:blipFill>
        <p:spPr>
          <a:xfrm>
            <a:off x="2440124" y="6355683"/>
            <a:ext cx="7108552" cy="365792"/>
          </a:xfrm>
          <a:prstGeom prst="rect">
            <a:avLst/>
          </a:prstGeom>
        </p:spPr>
      </p:pic>
      <p:sp>
        <p:nvSpPr>
          <p:cNvPr id="227" name="PlaceHolder 1">
            <a:extLst>
              <a:ext uri="{FF2B5EF4-FFF2-40B4-BE49-F238E27FC236}">
                <a16:creationId xmlns:a16="http://schemas.microsoft.com/office/drawing/2014/main" id="{082EEC6D-DE12-A8C5-41CA-82731A4010F3}"/>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III – </a:t>
            </a:r>
            <a:r>
              <a:rPr lang="de-DE" sz="5400" spc="-1" dirty="0" err="1">
                <a:solidFill>
                  <a:schemeClr val="dk1"/>
                </a:solidFill>
                <a:latin typeface="Calisto MT"/>
              </a:rPr>
              <a:t>Sportas</a:t>
            </a:r>
            <a:r>
              <a:rPr lang="de-DE" sz="5400" spc="-1" dirty="0">
                <a:solidFill>
                  <a:schemeClr val="dk1"/>
                </a:solidFill>
                <a:latin typeface="Calisto MT"/>
              </a:rPr>
              <a:t> </a:t>
            </a:r>
            <a:r>
              <a:rPr lang="de-DE" sz="5400" spc="-1" dirty="0" err="1">
                <a:solidFill>
                  <a:schemeClr val="dk1"/>
                </a:solidFill>
                <a:latin typeface="Calisto MT"/>
              </a:rPr>
              <a:t>Tennisforce</a:t>
            </a:r>
            <a:r>
              <a:rPr lang="de-DE" sz="5400" spc="-1" dirty="0">
                <a:solidFill>
                  <a:schemeClr val="dk1"/>
                </a:solidFill>
                <a:latin typeface="Calisto MT"/>
              </a:rPr>
              <a:t> ECO</a:t>
            </a:r>
            <a:endParaRPr lang="de-DE" sz="5400" spc="-1" dirty="0">
              <a:solidFill>
                <a:schemeClr val="dk1"/>
              </a:solidFill>
              <a:latin typeface="Aptos"/>
            </a:endParaRPr>
          </a:p>
        </p:txBody>
      </p:sp>
    </p:spTree>
    <p:extLst>
      <p:ext uri="{BB962C8B-B14F-4D97-AF65-F5344CB8AC3E}">
        <p14:creationId xmlns:p14="http://schemas.microsoft.com/office/powerpoint/2010/main" val="297537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A2BBFF49-3022-B44C-8278-7D7A174CDDE2}"/>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65840003-CA0C-8B4A-2C1F-85149CBD89B8}"/>
              </a:ext>
            </a:extLst>
          </p:cNvPr>
          <p:cNvSpPr>
            <a:spLocks noGrp="1"/>
          </p:cNvSpPr>
          <p:nvPr>
            <p:ph type="sldNum" idx="12"/>
          </p:nvPr>
        </p:nvSpPr>
        <p:spPr/>
        <p:txBody>
          <a:bodyPr/>
          <a:lstStyle/>
          <a:p>
            <a:fld id="{E73DD3CD-DA75-4B5E-BD78-652A6D11D01E}" type="slidenum">
              <a:rPr lang="de-DE" smtClean="0"/>
              <a:t>39</a:t>
            </a:fld>
            <a:endParaRPr lang="de-DE"/>
          </a:p>
        </p:txBody>
      </p:sp>
      <p:sp>
        <p:nvSpPr>
          <p:cNvPr id="9" name="PlaceHolder 8">
            <a:extLst>
              <a:ext uri="{FF2B5EF4-FFF2-40B4-BE49-F238E27FC236}">
                <a16:creationId xmlns:a16="http://schemas.microsoft.com/office/drawing/2014/main" id="{54B9FCAA-EB3C-8990-DDCE-0AFDC1459950}"/>
              </a:ext>
            </a:extLst>
          </p:cNvPr>
          <p:cNvSpPr>
            <a:spLocks noGrp="1"/>
          </p:cNvSpPr>
          <p:nvPr>
            <p:ph type="dt" idx="10"/>
          </p:nvPr>
        </p:nvSpPr>
        <p:spPr/>
        <p:txBody>
          <a:bodyPr/>
          <a:lstStyle/>
          <a:p>
            <a:fld id="{3B962857-F3F0-4909-9772-A13DF441E699}" type="datetime1">
              <a:rPr lang="de" smtClean="0"/>
              <a:t>25.09.2025</a:t>
            </a:fld>
            <a:endParaRPr lang="de"/>
          </a:p>
        </p:txBody>
      </p:sp>
      <p:pic>
        <p:nvPicPr>
          <p:cNvPr id="3" name="Grafik 2">
            <a:extLst>
              <a:ext uri="{FF2B5EF4-FFF2-40B4-BE49-F238E27FC236}">
                <a16:creationId xmlns:a16="http://schemas.microsoft.com/office/drawing/2014/main" id="{995C2FF0-9A70-ED66-9AF7-5117C16DD457}"/>
              </a:ext>
            </a:extLst>
          </p:cNvPr>
          <p:cNvPicPr>
            <a:picLocks noChangeAspect="1"/>
          </p:cNvPicPr>
          <p:nvPr/>
        </p:nvPicPr>
        <p:blipFill>
          <a:blip r:embed="rId3"/>
          <a:stretch>
            <a:fillRect/>
          </a:stretch>
        </p:blipFill>
        <p:spPr>
          <a:xfrm>
            <a:off x="2440124" y="6355683"/>
            <a:ext cx="7108552" cy="365792"/>
          </a:xfrm>
          <a:prstGeom prst="rect">
            <a:avLst/>
          </a:prstGeom>
        </p:spPr>
      </p:pic>
      <p:sp>
        <p:nvSpPr>
          <p:cNvPr id="4" name="PlaceHolder 1">
            <a:extLst>
              <a:ext uri="{FF2B5EF4-FFF2-40B4-BE49-F238E27FC236}">
                <a16:creationId xmlns:a16="http://schemas.microsoft.com/office/drawing/2014/main" id="{7D1A05C0-136A-A578-1BBE-CB6904FEE1C6}"/>
              </a:ext>
            </a:extLst>
          </p:cNvPr>
          <p:cNvSpPr txBox="1">
            <a:spLocks/>
          </p:cNvSpPr>
          <p:nvPr/>
        </p:nvSpPr>
        <p:spPr>
          <a:xfrm>
            <a:off x="838080" y="365040"/>
            <a:ext cx="10515240" cy="1325160"/>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III – </a:t>
            </a:r>
            <a:r>
              <a:rPr lang="de-DE" sz="5400" spc="-1" dirty="0" err="1">
                <a:solidFill>
                  <a:schemeClr val="dk1"/>
                </a:solidFill>
                <a:latin typeface="Calisto MT"/>
              </a:rPr>
              <a:t>Sportas</a:t>
            </a:r>
            <a:r>
              <a:rPr lang="de-DE" sz="5400" spc="-1" dirty="0">
                <a:solidFill>
                  <a:schemeClr val="dk1"/>
                </a:solidFill>
                <a:latin typeface="Calisto MT"/>
              </a:rPr>
              <a:t> </a:t>
            </a:r>
            <a:r>
              <a:rPr lang="de-DE" sz="5400" spc="-1" dirty="0" err="1">
                <a:solidFill>
                  <a:schemeClr val="dk1"/>
                </a:solidFill>
                <a:latin typeface="Calisto MT"/>
              </a:rPr>
              <a:t>Tennisforce</a:t>
            </a:r>
            <a:r>
              <a:rPr lang="de-DE" sz="5400" spc="-1" dirty="0">
                <a:solidFill>
                  <a:schemeClr val="dk1"/>
                </a:solidFill>
                <a:latin typeface="Calisto MT"/>
              </a:rPr>
              <a:t> ECO</a:t>
            </a:r>
            <a:endParaRPr lang="de-DE" sz="5400" spc="-1" dirty="0">
              <a:solidFill>
                <a:schemeClr val="dk1"/>
              </a:solidFill>
              <a:latin typeface="Aptos"/>
            </a:endParaRPr>
          </a:p>
        </p:txBody>
      </p:sp>
      <p:pic>
        <p:nvPicPr>
          <p:cNvPr id="6" name="Grafik 5">
            <a:extLst>
              <a:ext uri="{FF2B5EF4-FFF2-40B4-BE49-F238E27FC236}">
                <a16:creationId xmlns:a16="http://schemas.microsoft.com/office/drawing/2014/main" id="{BE5E2049-4ABC-DD41-A681-47891F404DCB}"/>
              </a:ext>
            </a:extLst>
          </p:cNvPr>
          <p:cNvPicPr>
            <a:picLocks noChangeAspect="1"/>
          </p:cNvPicPr>
          <p:nvPr/>
        </p:nvPicPr>
        <p:blipFill>
          <a:blip r:embed="rId4"/>
          <a:stretch>
            <a:fillRect/>
          </a:stretch>
        </p:blipFill>
        <p:spPr>
          <a:xfrm>
            <a:off x="756866" y="1811547"/>
            <a:ext cx="10596454" cy="3904891"/>
          </a:xfrm>
          <a:prstGeom prst="rect">
            <a:avLst/>
          </a:prstGeom>
        </p:spPr>
      </p:pic>
    </p:spTree>
    <p:extLst>
      <p:ext uri="{BB962C8B-B14F-4D97-AF65-F5344CB8AC3E}">
        <p14:creationId xmlns:p14="http://schemas.microsoft.com/office/powerpoint/2010/main" val="311044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FA304D-E03D-062D-B31D-6D69FA947CD6}"/>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22A6A468-B333-4933-4488-844F8B3360AB}"/>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Frühjahrsinstandsetzung</a:t>
            </a:r>
            <a:endParaRPr lang="en-US" sz="3600" spc="-1" dirty="0"/>
          </a:p>
        </p:txBody>
      </p:sp>
      <p:sp>
        <p:nvSpPr>
          <p:cNvPr id="8" name="PlaceHolder 7">
            <a:extLst>
              <a:ext uri="{FF2B5EF4-FFF2-40B4-BE49-F238E27FC236}">
                <a16:creationId xmlns:a16="http://schemas.microsoft.com/office/drawing/2014/main" id="{16B9E889-D678-4A44-954B-626FF79BAAE8}"/>
              </a:ext>
            </a:extLst>
          </p:cNvPr>
          <p:cNvSpPr>
            <a:spLocks noGrp="1"/>
          </p:cNvSpPr>
          <p:nvPr>
            <p:ph type="sldNum" idx="12"/>
          </p:nvPr>
        </p:nvSpPr>
        <p:spPr>
          <a:xfrm>
            <a:off x="8595360" y="6356350"/>
            <a:ext cx="2743200" cy="365125"/>
          </a:xfrm>
        </p:spPr>
        <p:txBody>
          <a:bodyPr vert="horz" lIns="91440" tIns="45720" rIns="91440" bIns="45720" rtlCol="0" anchor="ctr">
            <a:normAutofit/>
          </a:bodyPr>
          <a:lstStyle/>
          <a:p>
            <a:pPr>
              <a:spcAft>
                <a:spcPts val="600"/>
              </a:spcAft>
            </a:pPr>
            <a:fld id="{E73DD3CD-DA75-4B5E-BD78-652A6D11D01E}" type="slidenum">
              <a:rPr lang="en-US" smtClean="0">
                <a:solidFill>
                  <a:schemeClr val="tx1">
                    <a:lumMod val="50000"/>
                    <a:lumOff val="50000"/>
                  </a:schemeClr>
                </a:solidFill>
                <a:latin typeface="+mn-lt"/>
              </a:rPr>
              <a:pPr>
                <a:spcAft>
                  <a:spcPts val="600"/>
                </a:spcAft>
              </a:pPr>
              <a:t>4</a:t>
            </a:fld>
            <a:endParaRPr lang="en-US" dirty="0">
              <a:solidFill>
                <a:schemeClr val="tx1">
                  <a:lumMod val="50000"/>
                  <a:lumOff val="50000"/>
                </a:schemeClr>
              </a:solidFill>
              <a:latin typeface="+mn-lt"/>
            </a:endParaRPr>
          </a:p>
        </p:txBody>
      </p:sp>
      <p:sp>
        <p:nvSpPr>
          <p:cNvPr id="9" name="PlaceHolder 8">
            <a:extLst>
              <a:ext uri="{FF2B5EF4-FFF2-40B4-BE49-F238E27FC236}">
                <a16:creationId xmlns:a16="http://schemas.microsoft.com/office/drawing/2014/main" id="{74016391-5BB2-3BB2-E7D6-1C7B8C385AF0}"/>
              </a:ext>
            </a:extLst>
          </p:cNvPr>
          <p:cNvSpPr>
            <a:spLocks noGrp="1"/>
          </p:cNvSpPr>
          <p:nvPr>
            <p:ph type="dt" idx="10"/>
          </p:nvPr>
        </p:nvSpPr>
        <p:spPr>
          <a:xfrm>
            <a:off x="841248" y="6356350"/>
            <a:ext cx="2743200" cy="365125"/>
          </a:xfrm>
        </p:spPr>
        <p:txBody>
          <a:bodyPr vert="horz" lIns="91440" tIns="45720" rIns="91440" bIns="45720" rtlCol="0" anchor="ctr">
            <a:normAutofit/>
          </a:bodyPr>
          <a:lstStyle/>
          <a:p>
            <a:pPr>
              <a:spcAft>
                <a:spcPts val="600"/>
              </a:spcAft>
            </a:pPr>
            <a:fld id="{3B962857-F3F0-4909-9772-A13DF441E699}" type="datetime1">
              <a:rPr lang="en-US" smtClean="0">
                <a:solidFill>
                  <a:schemeClr val="tx1">
                    <a:lumMod val="50000"/>
                    <a:lumOff val="50000"/>
                  </a:schemeClr>
                </a:solidFill>
                <a:latin typeface="+mn-lt"/>
              </a:rPr>
              <a:pPr>
                <a:spcAft>
                  <a:spcPts val="600"/>
                </a:spcAft>
              </a:pPr>
              <a:t>9/24/2025</a:t>
            </a:fld>
            <a:endParaRPr lang="en-US">
              <a:solidFill>
                <a:schemeClr val="tx1">
                  <a:lumMod val="50000"/>
                  <a:lumOff val="50000"/>
                </a:schemeClr>
              </a:solidFill>
              <a:latin typeface="+mn-lt"/>
            </a:endParaRPr>
          </a:p>
        </p:txBody>
      </p:sp>
      <p:sp>
        <p:nvSpPr>
          <p:cNvPr id="16" name="Textfeld 15">
            <a:extLst>
              <a:ext uri="{FF2B5EF4-FFF2-40B4-BE49-F238E27FC236}">
                <a16:creationId xmlns:a16="http://schemas.microsoft.com/office/drawing/2014/main" id="{1D2FAA13-A82E-5E72-A876-AFD52EDBB06F}"/>
              </a:ext>
            </a:extLst>
          </p:cNvPr>
          <p:cNvSpPr txBox="1"/>
          <p:nvPr/>
        </p:nvSpPr>
        <p:spPr>
          <a:xfrm>
            <a:off x="476541" y="1190545"/>
            <a:ext cx="8278988" cy="833285"/>
          </a:xfrm>
          <a:prstGeom prst="rect">
            <a:avLst/>
          </a:prstGeom>
        </p:spPr>
        <p:txBody>
          <a:bodyPr vert="horz" lIns="91440" tIns="45720" rIns="91440" bIns="45720" rtlCol="0" anchor="ctr">
            <a:normAutofit/>
          </a:bodyPr>
          <a:lstStyle/>
          <a:p>
            <a:pPr>
              <a:lnSpc>
                <a:spcPct val="90000"/>
              </a:lnSpc>
              <a:spcAft>
                <a:spcPts val="600"/>
              </a:spcAft>
            </a:pPr>
            <a:r>
              <a:rPr lang="en-US" sz="1700" dirty="0"/>
              <a:t>Die </a:t>
            </a:r>
            <a:r>
              <a:rPr lang="en-US" sz="1700" dirty="0" err="1"/>
              <a:t>Deckschicht</a:t>
            </a:r>
            <a:r>
              <a:rPr lang="en-US" sz="1700" dirty="0"/>
              <a:t> </a:t>
            </a:r>
            <a:r>
              <a:rPr lang="en-US" sz="1700" dirty="0" err="1"/>
              <a:t>wird</a:t>
            </a:r>
            <a:r>
              <a:rPr lang="en-US" sz="1700" dirty="0"/>
              <a:t> </a:t>
            </a:r>
            <a:r>
              <a:rPr lang="en-US" sz="1700" dirty="0" err="1"/>
              <a:t>aus</a:t>
            </a:r>
            <a:r>
              <a:rPr lang="en-US" sz="1700" dirty="0"/>
              <a:t> </a:t>
            </a:r>
            <a:r>
              <a:rPr lang="en-US" sz="1700" dirty="0" err="1"/>
              <a:t>gemahlenen</a:t>
            </a:r>
            <a:r>
              <a:rPr lang="en-US" sz="1700" dirty="0"/>
              <a:t> </a:t>
            </a:r>
            <a:r>
              <a:rPr lang="en-US" sz="1700" dirty="0" err="1"/>
              <a:t>Ziegelsteinen</a:t>
            </a:r>
            <a:r>
              <a:rPr lang="en-US" sz="1700" dirty="0"/>
              <a:t> </a:t>
            </a:r>
            <a:r>
              <a:rPr lang="en-US" sz="1700" dirty="0" err="1"/>
              <a:t>oder</a:t>
            </a:r>
            <a:r>
              <a:rPr lang="en-US" sz="1700" dirty="0"/>
              <a:t> Platten (</a:t>
            </a:r>
            <a:r>
              <a:rPr lang="en-US" sz="1700" dirty="0" err="1"/>
              <a:t>Poroton</a:t>
            </a:r>
            <a:r>
              <a:rPr lang="en-US" sz="1700" dirty="0"/>
              <a:t>) </a:t>
            </a:r>
            <a:r>
              <a:rPr lang="en-US" sz="1700" dirty="0" err="1"/>
              <a:t>hergestellt</a:t>
            </a:r>
            <a:endParaRPr lang="en-US" sz="1700" dirty="0"/>
          </a:p>
          <a:p>
            <a:pPr>
              <a:lnSpc>
                <a:spcPct val="90000"/>
              </a:lnSpc>
              <a:spcAft>
                <a:spcPts val="600"/>
              </a:spcAft>
            </a:pPr>
            <a:r>
              <a:rPr lang="en-US" sz="1700" dirty="0"/>
              <a:t>Das Material </a:t>
            </a:r>
            <a:r>
              <a:rPr lang="en-US" sz="1700" dirty="0" err="1"/>
              <a:t>ist</a:t>
            </a:r>
            <a:r>
              <a:rPr lang="en-US" sz="1700" dirty="0"/>
              <a:t> </a:t>
            </a:r>
            <a:r>
              <a:rPr lang="en-US" sz="1700" dirty="0" err="1"/>
              <a:t>offenporig</a:t>
            </a:r>
            <a:r>
              <a:rPr lang="en-US" sz="1700" dirty="0"/>
              <a:t> und </a:t>
            </a:r>
            <a:r>
              <a:rPr lang="en-US" sz="1700" dirty="0" err="1"/>
              <a:t>kann</a:t>
            </a:r>
            <a:r>
              <a:rPr lang="en-US" sz="1700" dirty="0"/>
              <a:t> Wasser </a:t>
            </a:r>
            <a:r>
              <a:rPr lang="en-US" sz="1700" dirty="0" err="1"/>
              <a:t>speichern</a:t>
            </a:r>
            <a:endParaRPr lang="en-US" sz="1700" dirty="0"/>
          </a:p>
        </p:txBody>
      </p:sp>
      <p:pic>
        <p:nvPicPr>
          <p:cNvPr id="24" name="Grafik 23" descr="Ein Bild, das draußen, Gelände, Himmel, Tennis enthält.&#10;&#10;KI-generierte Inhalte können fehlerhaft sein.">
            <a:extLst>
              <a:ext uri="{FF2B5EF4-FFF2-40B4-BE49-F238E27FC236}">
                <a16:creationId xmlns:a16="http://schemas.microsoft.com/office/drawing/2014/main" id="{84DE1E8E-0DA3-BEE7-865A-455B7B75E35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8" t="280" r="26778" b="-280"/>
          <a:stretch>
            <a:fillRect/>
          </a:stretch>
        </p:blipFill>
        <p:spPr>
          <a:xfrm>
            <a:off x="7612521" y="1779072"/>
            <a:ext cx="4102938" cy="4388646"/>
          </a:xfrm>
          <a:prstGeom prst="rect">
            <a:avLst/>
          </a:prstGeom>
          <a:ln>
            <a:noFill/>
          </a:ln>
          <a:effectLst>
            <a:outerShdw blurRad="292100" dist="139700" dir="2700000" algn="tl" rotWithShape="0">
              <a:srgbClr val="333333">
                <a:alpha val="65000"/>
              </a:srgbClr>
            </a:outerShdw>
          </a:effectLst>
        </p:spPr>
      </p:pic>
      <p:pic>
        <p:nvPicPr>
          <p:cNvPr id="25" name="Grafik 24">
            <a:extLst>
              <a:ext uri="{FF2B5EF4-FFF2-40B4-BE49-F238E27FC236}">
                <a16:creationId xmlns:a16="http://schemas.microsoft.com/office/drawing/2014/main" id="{86B9726A-C785-BD9E-61A6-51F2900207BA}"/>
              </a:ext>
            </a:extLst>
          </p:cNvPr>
          <p:cNvPicPr>
            <a:picLocks noChangeAspect="1"/>
          </p:cNvPicPr>
          <p:nvPr/>
        </p:nvPicPr>
        <p:blipFill>
          <a:blip r:embed="rId5"/>
          <a:stretch>
            <a:fillRect/>
          </a:stretch>
        </p:blipFill>
        <p:spPr>
          <a:xfrm>
            <a:off x="2440124" y="6355683"/>
            <a:ext cx="7108552" cy="365792"/>
          </a:xfrm>
          <a:prstGeom prst="rect">
            <a:avLst/>
          </a:prstGeom>
        </p:spPr>
      </p:pic>
      <p:sp>
        <p:nvSpPr>
          <p:cNvPr id="3" name="Rechteck 2">
            <a:extLst>
              <a:ext uri="{FF2B5EF4-FFF2-40B4-BE49-F238E27FC236}">
                <a16:creationId xmlns:a16="http://schemas.microsoft.com/office/drawing/2014/main" id="{B11BE373-219B-3AC6-4B53-B979AC5DBA92}"/>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8812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CE366537-2CB9-B463-2484-148FF78A5A26}"/>
            </a:ext>
          </a:extLst>
        </p:cNvPr>
        <p:cNvGrpSpPr/>
        <p:nvPr/>
      </p:nvGrpSpPr>
      <p:grpSpPr>
        <a:xfrm>
          <a:off x="0" y="0"/>
          <a:ext cx="0" cy="0"/>
          <a:chOff x="0" y="0"/>
          <a:chExt cx="0" cy="0"/>
        </a:xfrm>
      </p:grpSpPr>
      <p:sp>
        <p:nvSpPr>
          <p:cNvPr id="209" name="PlaceHolder 1">
            <a:extLst>
              <a:ext uri="{FF2B5EF4-FFF2-40B4-BE49-F238E27FC236}">
                <a16:creationId xmlns:a16="http://schemas.microsoft.com/office/drawing/2014/main" id="{69F22074-0F88-8424-FEE3-F315AC61AAA2}"/>
              </a:ext>
            </a:extLst>
          </p:cNvPr>
          <p:cNvSpPr>
            <a:spLocks noGrp="1"/>
          </p:cNvSpPr>
          <p:nvPr>
            <p:ph type="title"/>
          </p:nvPr>
        </p:nvSpPr>
        <p:spPr>
          <a:xfrm>
            <a:off x="838080" y="365040"/>
            <a:ext cx="10515240" cy="1325160"/>
          </a:xfrm>
          <a:prstGeom prst="rect">
            <a:avLst/>
          </a:prstGeom>
          <a:noFill/>
          <a:ln w="0">
            <a:noFill/>
          </a:ln>
        </p:spPr>
        <p:txBody>
          <a:bodyPr anchor="ctr">
            <a:normAutofit/>
          </a:bodyPr>
          <a:lstStyle/>
          <a:p>
            <a:pPr algn="ctr"/>
            <a:r>
              <a:rPr lang="de-DE" sz="5400" spc="-1" dirty="0">
                <a:solidFill>
                  <a:schemeClr val="dk1"/>
                </a:solidFill>
                <a:latin typeface="Calisto MT"/>
              </a:rPr>
              <a:t>IV – </a:t>
            </a:r>
            <a:r>
              <a:rPr lang="de-DE" sz="5400" spc="-1" dirty="0" err="1">
                <a:solidFill>
                  <a:schemeClr val="dk1"/>
                </a:solidFill>
                <a:latin typeface="Calisto MT"/>
              </a:rPr>
              <a:t>Redplus</a:t>
            </a:r>
            <a:r>
              <a:rPr lang="de-DE" sz="5400" spc="-1" dirty="0">
                <a:solidFill>
                  <a:schemeClr val="dk1"/>
                </a:solidFill>
                <a:latin typeface="Calisto MT"/>
              </a:rPr>
              <a:t> </a:t>
            </a:r>
            <a:r>
              <a:rPr lang="de-DE" sz="5400" spc="-1" dirty="0" err="1">
                <a:solidFill>
                  <a:schemeClr val="dk1"/>
                </a:solidFill>
                <a:latin typeface="Calisto MT"/>
              </a:rPr>
              <a:t>RedClay</a:t>
            </a:r>
            <a:r>
              <a:rPr lang="de-DE" sz="5400" spc="-1" dirty="0">
                <a:solidFill>
                  <a:schemeClr val="dk1"/>
                </a:solidFill>
                <a:latin typeface="Calisto MT"/>
              </a:rPr>
              <a:t> (</a:t>
            </a:r>
            <a:r>
              <a:rPr lang="de-DE" sz="5400" spc="-1" dirty="0" err="1">
                <a:solidFill>
                  <a:schemeClr val="dk1"/>
                </a:solidFill>
                <a:latin typeface="Calisto MT"/>
              </a:rPr>
              <a:t>Swisscourt</a:t>
            </a:r>
            <a:r>
              <a:rPr lang="de-DE" sz="5400" spc="-1" dirty="0">
                <a:solidFill>
                  <a:schemeClr val="dk1"/>
                </a:solidFill>
                <a:latin typeface="Calisto MT"/>
              </a:rPr>
              <a:t>)</a:t>
            </a:r>
            <a:endParaRPr lang="de-DE" sz="5400" b="0" strike="noStrike" spc="-1" dirty="0">
              <a:solidFill>
                <a:schemeClr val="dk1"/>
              </a:solidFill>
              <a:latin typeface="Aptos"/>
            </a:endParaRPr>
          </a:p>
        </p:txBody>
      </p:sp>
      <p:graphicFrame>
        <p:nvGraphicFramePr>
          <p:cNvPr id="215" name="PlaceHolder 2">
            <a:extLst>
              <a:ext uri="{FF2B5EF4-FFF2-40B4-BE49-F238E27FC236}">
                <a16:creationId xmlns:a16="http://schemas.microsoft.com/office/drawing/2014/main" id="{930877C6-C369-8111-9CD8-FC94AC7D9D6D}"/>
              </a:ext>
            </a:extLst>
          </p:cNvPr>
          <p:cNvGraphicFramePr>
            <a:graphicFrameLocks noGrp="1"/>
          </p:cNvGraphicFramePr>
          <p:nvPr>
            <p:ph/>
            <p:extLst>
              <p:ext uri="{D42A27DB-BD31-4B8C-83A1-F6EECF244321}">
                <p14:modId xmlns:p14="http://schemas.microsoft.com/office/powerpoint/2010/main" val="3662187065"/>
              </p:ext>
            </p:extLst>
          </p:nvPr>
        </p:nvGraphicFramePr>
        <p:xfrm>
          <a:off x="6172200" y="1925755"/>
          <a:ext cx="5181120" cy="358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ceHolder 4">
            <a:extLst>
              <a:ext uri="{FF2B5EF4-FFF2-40B4-BE49-F238E27FC236}">
                <a16:creationId xmlns:a16="http://schemas.microsoft.com/office/drawing/2014/main" id="{8A87BB4B-BA57-6505-43D0-DFD1C668846E}"/>
              </a:ext>
            </a:extLst>
          </p:cNvPr>
          <p:cNvSpPr>
            <a:spLocks noGrp="1"/>
          </p:cNvSpPr>
          <p:nvPr>
            <p:ph type="sldNum" idx="12"/>
          </p:nvPr>
        </p:nvSpPr>
        <p:spPr/>
        <p:txBody>
          <a:bodyPr/>
          <a:lstStyle/>
          <a:p>
            <a:fld id="{40362475-563C-4CA1-B621-56FAFA88738C}" type="slidenum">
              <a:rPr/>
              <a:t>40</a:t>
            </a:fld>
            <a:endParaRPr/>
          </a:p>
        </p:txBody>
      </p:sp>
      <p:sp>
        <p:nvSpPr>
          <p:cNvPr id="6" name="PlaceHolder 5">
            <a:extLst>
              <a:ext uri="{FF2B5EF4-FFF2-40B4-BE49-F238E27FC236}">
                <a16:creationId xmlns:a16="http://schemas.microsoft.com/office/drawing/2014/main" id="{42873925-1D61-28E8-BBAD-42843900D1F9}"/>
              </a:ext>
            </a:extLst>
          </p:cNvPr>
          <p:cNvSpPr>
            <a:spLocks noGrp="1"/>
          </p:cNvSpPr>
          <p:nvPr>
            <p:ph type="dt" idx="10"/>
          </p:nvPr>
        </p:nvSpPr>
        <p:spPr/>
        <p:txBody>
          <a:bodyPr/>
          <a:lstStyle/>
          <a:p>
            <a:fld id="{C9691C66-F0DF-45E6-89DE-3EDCBB08979F}" type="datetime1">
              <a:rPr lang="de"/>
              <a:t>25.09.2025</a:t>
            </a:fld>
            <a:endParaRPr lang="de"/>
          </a:p>
        </p:txBody>
      </p:sp>
      <p:pic>
        <p:nvPicPr>
          <p:cNvPr id="3" name="Grafik 2">
            <a:extLst>
              <a:ext uri="{FF2B5EF4-FFF2-40B4-BE49-F238E27FC236}">
                <a16:creationId xmlns:a16="http://schemas.microsoft.com/office/drawing/2014/main" id="{9DA393D7-D10A-60C6-0F52-61861C8A9333}"/>
              </a:ext>
            </a:extLst>
          </p:cNvPr>
          <p:cNvPicPr>
            <a:picLocks noChangeAspect="1"/>
          </p:cNvPicPr>
          <p:nvPr/>
        </p:nvPicPr>
        <p:blipFill>
          <a:blip r:embed="rId8"/>
          <a:stretch>
            <a:fillRect/>
          </a:stretch>
        </p:blipFill>
        <p:spPr>
          <a:xfrm>
            <a:off x="2440124" y="6355683"/>
            <a:ext cx="7108552" cy="365792"/>
          </a:xfrm>
          <a:prstGeom prst="rect">
            <a:avLst/>
          </a:prstGeom>
        </p:spPr>
      </p:pic>
      <p:sp>
        <p:nvSpPr>
          <p:cNvPr id="7" name="Textfeld 6">
            <a:extLst>
              <a:ext uri="{FF2B5EF4-FFF2-40B4-BE49-F238E27FC236}">
                <a16:creationId xmlns:a16="http://schemas.microsoft.com/office/drawing/2014/main" id="{E590DBFF-EDD9-AE0E-8830-F9580B98BAAC}"/>
              </a:ext>
            </a:extLst>
          </p:cNvPr>
          <p:cNvSpPr txBox="1"/>
          <p:nvPr/>
        </p:nvSpPr>
        <p:spPr>
          <a:xfrm>
            <a:off x="8453887" y="5580245"/>
            <a:ext cx="4410973" cy="338554"/>
          </a:xfrm>
          <a:prstGeom prst="rect">
            <a:avLst/>
          </a:prstGeom>
          <a:noFill/>
        </p:spPr>
        <p:txBody>
          <a:bodyPr wrap="square" rtlCol="0">
            <a:spAutoFit/>
          </a:bodyPr>
          <a:lstStyle/>
          <a:p>
            <a:r>
              <a:rPr lang="de-DE" sz="1600" i="1" dirty="0"/>
              <a:t>*EU-Verbot für </a:t>
            </a:r>
            <a:r>
              <a:rPr lang="de-DE" sz="1600" i="1" dirty="0" err="1"/>
              <a:t>Granulatvariante</a:t>
            </a:r>
            <a:endParaRPr lang="de-DE" sz="1600" i="1" dirty="0"/>
          </a:p>
        </p:txBody>
      </p:sp>
      <p:pic>
        <p:nvPicPr>
          <p:cNvPr id="4" name="Grafik 3">
            <a:extLst>
              <a:ext uri="{FF2B5EF4-FFF2-40B4-BE49-F238E27FC236}">
                <a16:creationId xmlns:a16="http://schemas.microsoft.com/office/drawing/2014/main" id="{2FDDE815-00DB-09E8-72AA-BB5713E32F2E}"/>
              </a:ext>
            </a:extLst>
          </p:cNvPr>
          <p:cNvPicPr>
            <a:picLocks noChangeAspect="1"/>
          </p:cNvPicPr>
          <p:nvPr/>
        </p:nvPicPr>
        <p:blipFill>
          <a:blip r:embed="rId9"/>
          <a:stretch>
            <a:fillRect/>
          </a:stretch>
        </p:blipFill>
        <p:spPr>
          <a:xfrm>
            <a:off x="317060" y="2246468"/>
            <a:ext cx="5479880" cy="2963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8422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5000"/>
          </a:blip>
          <a:stretch>
            <a:fillRect t="-21999"/>
          </a:stretch>
        </a:blipFill>
        <a:effectLst/>
      </p:bgPr>
    </p:bg>
    <p:spTree>
      <p:nvGrpSpPr>
        <p:cNvPr id="1" name="">
          <a:extLst>
            <a:ext uri="{FF2B5EF4-FFF2-40B4-BE49-F238E27FC236}">
              <a16:creationId xmlns:a16="http://schemas.microsoft.com/office/drawing/2014/main" id="{736C9681-2924-B119-DF40-EF90CA1DDC27}"/>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CB40EA4-E591-D549-22DF-426B86154E94}"/>
              </a:ext>
            </a:extLst>
          </p:cNvPr>
          <p:cNvSpPr>
            <a:spLocks noGrp="1"/>
          </p:cNvSpPr>
          <p:nvPr>
            <p:ph type="sldNum" idx="12"/>
          </p:nvPr>
        </p:nvSpPr>
        <p:spPr/>
        <p:txBody>
          <a:bodyPr/>
          <a:lstStyle/>
          <a:p>
            <a:fld id="{E73DD3CD-DA75-4B5E-BD78-652A6D11D01E}" type="slidenum">
              <a:rPr/>
              <a:t>41</a:t>
            </a:fld>
            <a:endParaRPr/>
          </a:p>
        </p:txBody>
      </p:sp>
      <p:sp>
        <p:nvSpPr>
          <p:cNvPr id="9" name="PlaceHolder 8">
            <a:extLst>
              <a:ext uri="{FF2B5EF4-FFF2-40B4-BE49-F238E27FC236}">
                <a16:creationId xmlns:a16="http://schemas.microsoft.com/office/drawing/2014/main" id="{22666CD9-2524-D52F-83DB-2092D059BA84}"/>
              </a:ext>
            </a:extLst>
          </p:cNvPr>
          <p:cNvSpPr>
            <a:spLocks noGrp="1"/>
          </p:cNvSpPr>
          <p:nvPr>
            <p:ph type="dt" idx="10"/>
          </p:nvPr>
        </p:nvSpPr>
        <p:spPr/>
        <p:txBody>
          <a:bodyPr/>
          <a:lstStyle/>
          <a:p>
            <a:fld id="{3B962857-F3F0-4909-9772-A13DF441E699}" type="datetime1">
              <a:rPr lang="de"/>
              <a:t>25.09.2025</a:t>
            </a:fld>
            <a:endParaRPr lang="de"/>
          </a:p>
        </p:txBody>
      </p:sp>
      <p:sp>
        <p:nvSpPr>
          <p:cNvPr id="183" name="PlaceHolder 2">
            <a:extLst>
              <a:ext uri="{FF2B5EF4-FFF2-40B4-BE49-F238E27FC236}">
                <a16:creationId xmlns:a16="http://schemas.microsoft.com/office/drawing/2014/main" id="{C8B60B8F-C7C2-6D0F-12C7-F3F3C236B25F}"/>
              </a:ext>
            </a:extLst>
          </p:cNvPr>
          <p:cNvSpPr>
            <a:spLocks noGrp="1"/>
          </p:cNvSpPr>
          <p:nvPr>
            <p:ph idx="4294967295"/>
          </p:nvPr>
        </p:nvSpPr>
        <p:spPr>
          <a:xfrm>
            <a:off x="938212" y="1677818"/>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dirty="0">
                <a:solidFill>
                  <a:schemeClr val="dk1"/>
                </a:solidFill>
                <a:latin typeface="Calisto MT"/>
              </a:rPr>
              <a:t> </a:t>
            </a:r>
            <a:endParaRPr lang="de-DE" sz="2400" b="0" strike="noStrike" spc="-1" dirty="0">
              <a:solidFill>
                <a:schemeClr val="dk1"/>
              </a:solidFill>
              <a:latin typeface="Aptos"/>
            </a:endParaRPr>
          </a:p>
        </p:txBody>
      </p:sp>
      <p:sp>
        <p:nvSpPr>
          <p:cNvPr id="184" name="PlaceHolder 3">
            <a:extLst>
              <a:ext uri="{FF2B5EF4-FFF2-40B4-BE49-F238E27FC236}">
                <a16:creationId xmlns:a16="http://schemas.microsoft.com/office/drawing/2014/main" id="{C76F23DE-F02F-0AA7-4677-66DE403DFF50}"/>
              </a:ext>
            </a:extLst>
          </p:cNvPr>
          <p:cNvSpPr>
            <a:spLocks noGrp="1"/>
          </p:cNvSpPr>
          <p:nvPr>
            <p:ph idx="4294967295"/>
          </p:nvPr>
        </p:nvSpPr>
        <p:spPr>
          <a:xfrm>
            <a:off x="938212" y="2580271"/>
            <a:ext cx="5157788" cy="3530600"/>
          </a:xfrm>
          <a:prstGeom prst="rect">
            <a:avLst/>
          </a:prstGeom>
          <a:solidFill>
            <a:schemeClr val="lt1"/>
          </a:solidFill>
          <a:ln w="0">
            <a:solidFill>
              <a:srgbClr val="000000"/>
            </a:solidFill>
          </a:ln>
        </p:spPr>
        <p:txBody>
          <a:bodyPr lIns="91440" tIns="45720" rIns="91440" bIns="45720" anchor="t">
            <a:normAutofit/>
          </a:bodyPr>
          <a:lstStyle/>
          <a:p>
            <a:pPr>
              <a:spcBef>
                <a:spcPts val="1001"/>
              </a:spcBef>
              <a:buClr>
                <a:srgbClr val="000000"/>
              </a:buClr>
              <a:buFont typeface="Arial"/>
              <a:buChar char="•"/>
            </a:pPr>
            <a:r>
              <a:rPr lang="de-DE" sz="1800" spc="-1" dirty="0" err="1">
                <a:solidFill>
                  <a:schemeClr val="dk1"/>
                </a:solidFill>
                <a:latin typeface="Calisto MT"/>
              </a:rPr>
              <a:t>Vergleichweise</a:t>
            </a:r>
            <a:r>
              <a:rPr lang="de-DE" sz="1800" spc="-1" dirty="0">
                <a:solidFill>
                  <a:schemeClr val="dk1"/>
                </a:solidFill>
                <a:latin typeface="Calisto MT"/>
              </a:rPr>
              <a:t> niedrige Installationskosten</a:t>
            </a:r>
            <a:br>
              <a:rPr lang="de-DE" sz="1800" spc="-1" dirty="0">
                <a:solidFill>
                  <a:schemeClr val="dk1"/>
                </a:solidFill>
                <a:latin typeface="Calisto MT"/>
              </a:rPr>
            </a:br>
            <a:r>
              <a:rPr lang="de-DE" sz="1800" spc="-1" dirty="0">
                <a:solidFill>
                  <a:schemeClr val="dk1"/>
                </a:solidFill>
                <a:latin typeface="Calisto MT"/>
              </a:rPr>
              <a:t>(55-60€/qm, 40k€/Platz)</a:t>
            </a:r>
            <a:endParaRPr lang="de-DE" sz="1800" spc="-1" dirty="0">
              <a:solidFill>
                <a:schemeClr val="dk1"/>
              </a:solidFill>
            </a:endParaRPr>
          </a:p>
          <a:p>
            <a:pPr>
              <a:spcBef>
                <a:spcPts val="1001"/>
              </a:spcBef>
              <a:buClr>
                <a:srgbClr val="000000"/>
              </a:buClr>
              <a:buFont typeface="Arial"/>
              <a:buChar char="•"/>
            </a:pPr>
            <a:r>
              <a:rPr lang="de-DE" sz="1800" spc="-1" dirty="0">
                <a:solidFill>
                  <a:schemeClr val="dk1"/>
                </a:solidFill>
                <a:latin typeface="Calisto MT"/>
              </a:rPr>
              <a:t>Nachhaltig aus Kork, 100% recyclebar</a:t>
            </a:r>
          </a:p>
          <a:p>
            <a:pPr>
              <a:spcBef>
                <a:spcPts val="1001"/>
              </a:spcBef>
              <a:buClr>
                <a:srgbClr val="000000"/>
              </a:buClr>
              <a:buFont typeface="Arial"/>
              <a:buChar char="•"/>
            </a:pPr>
            <a:r>
              <a:rPr lang="de-DE" sz="1800" spc="-1" dirty="0">
                <a:solidFill>
                  <a:schemeClr val="dk1"/>
                </a:solidFill>
                <a:latin typeface="Calisto MT"/>
              </a:rPr>
              <a:t>Guter Wasserspeicherung, guter Abfluss</a:t>
            </a:r>
          </a:p>
          <a:p>
            <a:pPr>
              <a:spcBef>
                <a:spcPts val="1001"/>
              </a:spcBef>
              <a:buClr>
                <a:srgbClr val="000000"/>
              </a:buClr>
              <a:buFont typeface="Arial"/>
              <a:buChar char="•"/>
            </a:pPr>
            <a:r>
              <a:rPr lang="de-DE" sz="1800" spc="-1" dirty="0">
                <a:solidFill>
                  <a:schemeClr val="dk1"/>
                </a:solidFill>
                <a:latin typeface="Calisto MT"/>
              </a:rPr>
              <a:t>Stellenweise Erneuerung erst nach 15-20 Jahren</a:t>
            </a:r>
          </a:p>
          <a:p>
            <a:pPr>
              <a:spcBef>
                <a:spcPts val="1001"/>
              </a:spcBef>
              <a:buClr>
                <a:srgbClr val="000000"/>
              </a:buClr>
              <a:buFont typeface="Arial"/>
              <a:buChar char="•"/>
            </a:pPr>
            <a:r>
              <a:rPr lang="de-DE" sz="1800" spc="-1" dirty="0">
                <a:solidFill>
                  <a:schemeClr val="dk1"/>
                </a:solidFill>
                <a:latin typeface="Calisto MT"/>
              </a:rPr>
              <a:t>Gutes Klima, Akustik, Dämmung in Traglufthalle durch Kunstrasen</a:t>
            </a:r>
            <a:endParaRPr lang="de-DE" sz="1800" spc="-1" dirty="0">
              <a:solidFill>
                <a:schemeClr val="dk1"/>
              </a:solidFill>
            </a:endParaRPr>
          </a:p>
          <a:p>
            <a:pPr indent="0">
              <a:spcBef>
                <a:spcPts val="1001"/>
              </a:spcBef>
              <a:buNone/>
            </a:pPr>
            <a:endParaRPr lang="de-DE" sz="1800" spc="-1" dirty="0">
              <a:solidFill>
                <a:schemeClr val="dk1"/>
              </a:solidFill>
            </a:endParaRPr>
          </a:p>
        </p:txBody>
      </p:sp>
      <p:sp>
        <p:nvSpPr>
          <p:cNvPr id="185" name="PlaceHolder 4">
            <a:extLst>
              <a:ext uri="{FF2B5EF4-FFF2-40B4-BE49-F238E27FC236}">
                <a16:creationId xmlns:a16="http://schemas.microsoft.com/office/drawing/2014/main" id="{6C0F26D9-E04C-C9CE-C51B-C72ADDD372C2}"/>
              </a:ext>
            </a:extLst>
          </p:cNvPr>
          <p:cNvSpPr>
            <a:spLocks noGrp="1"/>
          </p:cNvSpPr>
          <p:nvPr>
            <p:ph idx="4294967295"/>
          </p:nvPr>
        </p:nvSpPr>
        <p:spPr>
          <a:xfrm>
            <a:off x="6244997" y="2580271"/>
            <a:ext cx="5183187" cy="3530600"/>
          </a:xfrm>
          <a:prstGeom prst="rect">
            <a:avLst/>
          </a:prstGeom>
          <a:solidFill>
            <a:schemeClr val="lt1"/>
          </a:solidFill>
          <a:ln w="0">
            <a:solidFill>
              <a:srgbClr val="000000"/>
            </a:solidFill>
          </a:ln>
        </p:spPr>
        <p:txBody>
          <a:bodyPr anchor="t">
            <a:normAutofit/>
          </a:bodyPr>
          <a:lstStyle/>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Teurerer Spezialsand</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Rezensionen des BTV </a:t>
            </a:r>
            <a:r>
              <a:rPr lang="de-DE" sz="1800" dirty="0">
                <a:solidFill>
                  <a:srgbClr val="000000"/>
                </a:solidFill>
                <a:latin typeface="Calisto MT" panose="02040603050505030304" pitchFamily="18" charset="0"/>
              </a:rPr>
              <a:t>nicht gut</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Keine Erfahrungsberichte in Deutschland, wenig </a:t>
            </a:r>
            <a:r>
              <a:rPr lang="de-DE" sz="1800" dirty="0">
                <a:solidFill>
                  <a:srgbClr val="000000"/>
                </a:solidFill>
                <a:latin typeface="Calisto MT" panose="02040603050505030304" pitchFamily="18" charset="0"/>
              </a:rPr>
              <a:t>Vereine haben den gebaut</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Sand bindet nicht gut an Boden</a:t>
            </a:r>
          </a:p>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Derzeit keine wasserfreie Alternative für die Zukunft verfügbar</a:t>
            </a:r>
          </a:p>
        </p:txBody>
      </p:sp>
      <p:sp>
        <p:nvSpPr>
          <p:cNvPr id="186" name="PlaceHolder 5">
            <a:extLst>
              <a:ext uri="{FF2B5EF4-FFF2-40B4-BE49-F238E27FC236}">
                <a16:creationId xmlns:a16="http://schemas.microsoft.com/office/drawing/2014/main" id="{4C61DD15-BAE6-729A-329C-CAD77F98EC32}"/>
              </a:ext>
            </a:extLst>
          </p:cNvPr>
          <p:cNvSpPr>
            <a:spLocks noGrp="1"/>
          </p:cNvSpPr>
          <p:nvPr>
            <p:ph idx="4294967295"/>
          </p:nvPr>
        </p:nvSpPr>
        <p:spPr>
          <a:xfrm>
            <a:off x="6244998" y="1677818"/>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353352EF-DF66-2481-6AA2-79BC9CD65A0E}"/>
              </a:ext>
            </a:extLst>
          </p:cNvPr>
          <p:cNvSpPr/>
          <p:nvPr/>
        </p:nvSpPr>
        <p:spPr>
          <a:xfrm>
            <a:off x="3087360" y="1771920"/>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D20E0C86-E8A6-BD52-55E0-45E7DB3BA696}"/>
              </a:ext>
            </a:extLst>
          </p:cNvPr>
          <p:cNvSpPr/>
          <p:nvPr/>
        </p:nvSpPr>
        <p:spPr>
          <a:xfrm>
            <a:off x="8432280" y="1771920"/>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5A580074-A1FA-1232-029B-829863C03C92}"/>
              </a:ext>
            </a:extLst>
          </p:cNvPr>
          <p:cNvPicPr>
            <a:picLocks noChangeAspect="1"/>
          </p:cNvPicPr>
          <p:nvPr/>
        </p:nvPicPr>
        <p:blipFill>
          <a:blip r:embed="rId4"/>
          <a:stretch>
            <a:fillRect/>
          </a:stretch>
        </p:blipFill>
        <p:spPr>
          <a:xfrm>
            <a:off x="2440124" y="6355683"/>
            <a:ext cx="7108552" cy="365792"/>
          </a:xfrm>
          <a:prstGeom prst="rect">
            <a:avLst/>
          </a:prstGeom>
        </p:spPr>
      </p:pic>
      <p:sp>
        <p:nvSpPr>
          <p:cNvPr id="227" name="PlaceHolder 1">
            <a:extLst>
              <a:ext uri="{FF2B5EF4-FFF2-40B4-BE49-F238E27FC236}">
                <a16:creationId xmlns:a16="http://schemas.microsoft.com/office/drawing/2014/main" id="{51D6B7CC-2BF8-81D6-F910-9431D7E07F84}"/>
              </a:ext>
            </a:extLst>
          </p:cNvPr>
          <p:cNvSpPr txBox="1">
            <a:spLocks/>
          </p:cNvSpPr>
          <p:nvPr/>
        </p:nvSpPr>
        <p:spPr>
          <a:xfrm>
            <a:off x="1061584" y="355116"/>
            <a:ext cx="10515600" cy="1325563"/>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dirty="0">
                <a:solidFill>
                  <a:schemeClr val="dk1"/>
                </a:solidFill>
                <a:latin typeface="Calisto MT"/>
              </a:rPr>
              <a:t>IV – </a:t>
            </a:r>
            <a:r>
              <a:rPr lang="de-DE" sz="5400" spc="-1" dirty="0" err="1">
                <a:solidFill>
                  <a:schemeClr val="dk1"/>
                </a:solidFill>
                <a:latin typeface="Calisto MT"/>
              </a:rPr>
              <a:t>Redplus</a:t>
            </a:r>
            <a:r>
              <a:rPr lang="de-DE" sz="5400" spc="-1" dirty="0">
                <a:solidFill>
                  <a:schemeClr val="dk1"/>
                </a:solidFill>
                <a:latin typeface="Calisto MT"/>
              </a:rPr>
              <a:t> </a:t>
            </a:r>
            <a:r>
              <a:rPr lang="de-DE" sz="5400" spc="-1" dirty="0" err="1">
                <a:solidFill>
                  <a:schemeClr val="dk1"/>
                </a:solidFill>
                <a:latin typeface="Calisto MT"/>
              </a:rPr>
              <a:t>RedClay</a:t>
            </a:r>
            <a:endParaRPr lang="de-DE" sz="5400" spc="-1" dirty="0">
              <a:solidFill>
                <a:schemeClr val="dk1"/>
              </a:solidFill>
              <a:latin typeface="Aptos"/>
            </a:endParaRPr>
          </a:p>
        </p:txBody>
      </p:sp>
    </p:spTree>
    <p:extLst>
      <p:ext uri="{BB962C8B-B14F-4D97-AF65-F5344CB8AC3E}">
        <p14:creationId xmlns:p14="http://schemas.microsoft.com/office/powerpoint/2010/main" val="1600501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9BAC038D-7F2C-B313-9931-51C07E5E21DA}"/>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4E3254BF-38BE-E912-ED70-04B3D2E99223}"/>
              </a:ext>
            </a:extLst>
          </p:cNvPr>
          <p:cNvSpPr>
            <a:spLocks noGrp="1"/>
          </p:cNvSpPr>
          <p:nvPr>
            <p:ph type="sldNum" idx="12"/>
          </p:nvPr>
        </p:nvSpPr>
        <p:spPr/>
        <p:txBody>
          <a:bodyPr/>
          <a:lstStyle/>
          <a:p>
            <a:fld id="{E73DD3CD-DA75-4B5E-BD78-652A6D11D01E}" type="slidenum">
              <a:rPr/>
              <a:t>42</a:t>
            </a:fld>
            <a:endParaRPr/>
          </a:p>
        </p:txBody>
      </p:sp>
      <p:sp>
        <p:nvSpPr>
          <p:cNvPr id="9" name="PlaceHolder 8">
            <a:extLst>
              <a:ext uri="{FF2B5EF4-FFF2-40B4-BE49-F238E27FC236}">
                <a16:creationId xmlns:a16="http://schemas.microsoft.com/office/drawing/2014/main" id="{D6FB5607-5F47-F729-9199-84C69EEAB210}"/>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E72B1839-FA63-B91E-219A-4FF175AAC72D}"/>
              </a:ext>
            </a:extLst>
          </p:cNvPr>
          <p:cNvPicPr>
            <a:picLocks noChangeAspect="1"/>
          </p:cNvPicPr>
          <p:nvPr/>
        </p:nvPicPr>
        <p:blipFill>
          <a:blip r:embed="rId3"/>
          <a:stretch>
            <a:fillRect/>
          </a:stretch>
        </p:blipFill>
        <p:spPr>
          <a:xfrm>
            <a:off x="2440124" y="6355683"/>
            <a:ext cx="7108552" cy="365792"/>
          </a:xfrm>
          <a:prstGeom prst="rect">
            <a:avLst/>
          </a:prstGeom>
        </p:spPr>
      </p:pic>
      <p:pic>
        <p:nvPicPr>
          <p:cNvPr id="5" name="Grafik 4" descr="Ein Bild, das draußen, Himmel, Gelände, Baum enthält.&#10;&#10;KI-generierte Inhalte können fehlerhaft sein.">
            <a:extLst>
              <a:ext uri="{FF2B5EF4-FFF2-40B4-BE49-F238E27FC236}">
                <a16:creationId xmlns:a16="http://schemas.microsoft.com/office/drawing/2014/main" id="{258D7275-BAA2-B9AC-84AA-753092B425AF}"/>
              </a:ext>
            </a:extLst>
          </p:cNvPr>
          <p:cNvPicPr>
            <a:picLocks noChangeAspect="1"/>
          </p:cNvPicPr>
          <p:nvPr/>
        </p:nvPicPr>
        <p:blipFill>
          <a:blip r:embed="rId4" cstate="print">
            <a:extLst>
              <a:ext uri="{28A0092B-C50C-407E-A947-70E740481C1C}">
                <a14:useLocalDpi xmlns:a14="http://schemas.microsoft.com/office/drawing/2010/main" val="0"/>
              </a:ext>
            </a:extLst>
          </a:blip>
          <a:srcRect l="23161" t="12541" r="9305" b="22427"/>
          <a:stretch>
            <a:fillRect/>
          </a:stretch>
        </p:blipFill>
        <p:spPr>
          <a:xfrm>
            <a:off x="1360883" y="350188"/>
            <a:ext cx="4542284" cy="5831952"/>
          </a:xfrm>
          <a:prstGeom prst="rect">
            <a:avLst/>
          </a:prstGeom>
        </p:spPr>
      </p:pic>
      <p:pic>
        <p:nvPicPr>
          <p:cNvPr id="4" name="Grafik 3" descr="Ein Bild, das draußen, Himmel, Gelände, Baum enthält.&#10;&#10;KI-generierte Inhalte können fehlerhaft sein.">
            <a:extLst>
              <a:ext uri="{FF2B5EF4-FFF2-40B4-BE49-F238E27FC236}">
                <a16:creationId xmlns:a16="http://schemas.microsoft.com/office/drawing/2014/main" id="{EE271154-0EF7-52D9-B33B-A5164344A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662" y="395899"/>
            <a:ext cx="4339681" cy="5786241"/>
          </a:xfrm>
          <a:prstGeom prst="rect">
            <a:avLst/>
          </a:prstGeom>
        </p:spPr>
      </p:pic>
    </p:spTree>
    <p:extLst>
      <p:ext uri="{BB962C8B-B14F-4D97-AF65-F5344CB8AC3E}">
        <p14:creationId xmlns:p14="http://schemas.microsoft.com/office/powerpoint/2010/main" val="1874935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5000"/>
          </a:blip>
          <a:stretch>
            <a:fillRect t="-21999"/>
          </a:stretch>
        </a:blipFill>
        <a:effectLst/>
      </p:bgPr>
    </p:bg>
    <p:spTree>
      <p:nvGrpSpPr>
        <p:cNvPr id="1" name="">
          <a:extLst>
            <a:ext uri="{FF2B5EF4-FFF2-40B4-BE49-F238E27FC236}">
              <a16:creationId xmlns:a16="http://schemas.microsoft.com/office/drawing/2014/main" id="{3D33A01A-DC3D-5E84-1CF2-4DD9CB8F875E}"/>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643C2AE6-380F-5833-5B90-08B8147E52F9}"/>
              </a:ext>
            </a:extLst>
          </p:cNvPr>
          <p:cNvSpPr>
            <a:spLocks noGrp="1"/>
          </p:cNvSpPr>
          <p:nvPr>
            <p:ph type="sldNum" idx="12"/>
          </p:nvPr>
        </p:nvSpPr>
        <p:spPr/>
        <p:txBody>
          <a:bodyPr/>
          <a:lstStyle/>
          <a:p>
            <a:fld id="{E73DD3CD-DA75-4B5E-BD78-652A6D11D01E}" type="slidenum">
              <a:rPr/>
              <a:t>43</a:t>
            </a:fld>
            <a:endParaRPr/>
          </a:p>
        </p:txBody>
      </p:sp>
      <p:sp>
        <p:nvSpPr>
          <p:cNvPr id="9" name="PlaceHolder 8">
            <a:extLst>
              <a:ext uri="{FF2B5EF4-FFF2-40B4-BE49-F238E27FC236}">
                <a16:creationId xmlns:a16="http://schemas.microsoft.com/office/drawing/2014/main" id="{0E2571EB-7500-E1CE-F079-066CD5C55A40}"/>
              </a:ext>
            </a:extLst>
          </p:cNvPr>
          <p:cNvSpPr>
            <a:spLocks noGrp="1"/>
          </p:cNvSpPr>
          <p:nvPr>
            <p:ph type="dt" idx="10"/>
          </p:nvPr>
        </p:nvSpPr>
        <p:spPr/>
        <p:txBody>
          <a:bodyPr/>
          <a:lstStyle/>
          <a:p>
            <a:fld id="{3B962857-F3F0-4909-9772-A13DF441E699}" type="datetime1">
              <a:rPr lang="de"/>
              <a:t>25.09.2025</a:t>
            </a:fld>
            <a:endParaRPr lang="de"/>
          </a:p>
        </p:txBody>
      </p:sp>
      <p:pic>
        <p:nvPicPr>
          <p:cNvPr id="3" name="Grafik 2">
            <a:extLst>
              <a:ext uri="{FF2B5EF4-FFF2-40B4-BE49-F238E27FC236}">
                <a16:creationId xmlns:a16="http://schemas.microsoft.com/office/drawing/2014/main" id="{6E17D5B9-3347-E857-25EB-BBEB12BFCC6C}"/>
              </a:ext>
            </a:extLst>
          </p:cNvPr>
          <p:cNvPicPr>
            <a:picLocks noChangeAspect="1"/>
          </p:cNvPicPr>
          <p:nvPr/>
        </p:nvPicPr>
        <p:blipFill>
          <a:blip r:embed="rId4"/>
          <a:stretch>
            <a:fillRect/>
          </a:stretch>
        </p:blipFill>
        <p:spPr>
          <a:xfrm>
            <a:off x="2440124" y="6355683"/>
            <a:ext cx="7108552" cy="365792"/>
          </a:xfrm>
          <a:prstGeom prst="rect">
            <a:avLst/>
          </a:prstGeom>
        </p:spPr>
      </p:pic>
      <p:pic>
        <p:nvPicPr>
          <p:cNvPr id="6" name="Onlinemedien 5" title="Red Plus">
            <a:hlinkClick r:id="" action="ppaction://media"/>
            <a:extLst>
              <a:ext uri="{FF2B5EF4-FFF2-40B4-BE49-F238E27FC236}">
                <a16:creationId xmlns:a16="http://schemas.microsoft.com/office/drawing/2014/main" id="{111E6B84-D2AA-5172-4981-24ADC06BA4E9}"/>
              </a:ext>
            </a:extLst>
          </p:cNvPr>
          <p:cNvPicPr>
            <a:picLocks noRot="1" noChangeAspect="1"/>
          </p:cNvPicPr>
          <p:nvPr>
            <a:videoFile r:link="rId1"/>
          </p:nvPr>
        </p:nvPicPr>
        <p:blipFill>
          <a:blip r:embed="rId5"/>
          <a:stretch>
            <a:fillRect/>
          </a:stretch>
        </p:blipFill>
        <p:spPr>
          <a:xfrm>
            <a:off x="1305767" y="779922"/>
            <a:ext cx="9377265" cy="5298155"/>
          </a:xfrm>
          <a:prstGeom prst="rect">
            <a:avLst/>
          </a:prstGeom>
        </p:spPr>
      </p:pic>
    </p:spTree>
    <p:extLst>
      <p:ext uri="{BB962C8B-B14F-4D97-AF65-F5344CB8AC3E}">
        <p14:creationId xmlns:p14="http://schemas.microsoft.com/office/powerpoint/2010/main" val="33639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5AE941E-F666-8DA7-00C4-95AD4AEEFAAF}"/>
            </a:ext>
          </a:extLst>
        </p:cNvPr>
        <p:cNvGrpSpPr/>
        <p:nvPr/>
      </p:nvGrpSpPr>
      <p:grpSpPr>
        <a:xfrm>
          <a:off x="0" y="0"/>
          <a:ext cx="0" cy="0"/>
          <a:chOff x="0" y="0"/>
          <a:chExt cx="0" cy="0"/>
        </a:xfrm>
      </p:grpSpPr>
      <p:sp>
        <p:nvSpPr>
          <p:cNvPr id="209" name="PlaceHolder 1">
            <a:extLst>
              <a:ext uri="{FF2B5EF4-FFF2-40B4-BE49-F238E27FC236}">
                <a16:creationId xmlns:a16="http://schemas.microsoft.com/office/drawing/2014/main" id="{FD85DB4C-1BED-19C2-3F9E-2391ABC20AB7}"/>
              </a:ext>
            </a:extLst>
          </p:cNvPr>
          <p:cNvSpPr>
            <a:spLocks noGrp="1"/>
          </p:cNvSpPr>
          <p:nvPr>
            <p:ph type="title"/>
          </p:nvPr>
        </p:nvSpPr>
        <p:spPr>
          <a:xfrm>
            <a:off x="838080" y="365040"/>
            <a:ext cx="10515240" cy="1325160"/>
          </a:xfrm>
          <a:prstGeom prst="rect">
            <a:avLst/>
          </a:prstGeom>
          <a:noFill/>
          <a:ln w="0">
            <a:noFill/>
          </a:ln>
        </p:spPr>
        <p:txBody>
          <a:bodyPr anchor="ctr">
            <a:normAutofit/>
          </a:bodyPr>
          <a:lstStyle/>
          <a:p>
            <a:pPr algn="ctr"/>
            <a:r>
              <a:rPr lang="de-DE" sz="5400" spc="-1" dirty="0">
                <a:solidFill>
                  <a:schemeClr val="dk1"/>
                </a:solidFill>
                <a:latin typeface="Calisto MT"/>
              </a:rPr>
              <a:t>V – </a:t>
            </a:r>
            <a:r>
              <a:rPr lang="de-DE" sz="5400" spc="-1" dirty="0" err="1">
                <a:solidFill>
                  <a:schemeClr val="dk1"/>
                </a:solidFill>
                <a:latin typeface="Calisto MT"/>
              </a:rPr>
              <a:t>Conipur</a:t>
            </a:r>
            <a:r>
              <a:rPr lang="de-DE" sz="5400" spc="-1" dirty="0">
                <a:solidFill>
                  <a:schemeClr val="dk1"/>
                </a:solidFill>
                <a:latin typeface="Calisto MT"/>
              </a:rPr>
              <a:t> </a:t>
            </a:r>
            <a:r>
              <a:rPr lang="de-DE" sz="5400" spc="-1" dirty="0" err="1">
                <a:solidFill>
                  <a:schemeClr val="dk1"/>
                </a:solidFill>
                <a:latin typeface="Calisto MT"/>
              </a:rPr>
              <a:t>RedClay</a:t>
            </a:r>
            <a:endParaRPr lang="de-DE" sz="5400" b="0" strike="noStrike" spc="-1" dirty="0">
              <a:solidFill>
                <a:schemeClr val="dk1"/>
              </a:solidFill>
              <a:latin typeface="Aptos"/>
            </a:endParaRPr>
          </a:p>
        </p:txBody>
      </p:sp>
      <p:graphicFrame>
        <p:nvGraphicFramePr>
          <p:cNvPr id="215" name="PlaceHolder 2">
            <a:extLst>
              <a:ext uri="{FF2B5EF4-FFF2-40B4-BE49-F238E27FC236}">
                <a16:creationId xmlns:a16="http://schemas.microsoft.com/office/drawing/2014/main" id="{2718069B-D079-7C69-7770-8C664C671FFC}"/>
              </a:ext>
            </a:extLst>
          </p:cNvPr>
          <p:cNvGraphicFramePr>
            <a:graphicFrameLocks noGrp="1"/>
          </p:cNvGraphicFramePr>
          <p:nvPr>
            <p:ph/>
            <p:extLst>
              <p:ext uri="{D42A27DB-BD31-4B8C-83A1-F6EECF244321}">
                <p14:modId xmlns:p14="http://schemas.microsoft.com/office/powerpoint/2010/main" val="3411283542"/>
              </p:ext>
            </p:extLst>
          </p:nvPr>
        </p:nvGraphicFramePr>
        <p:xfrm>
          <a:off x="6172200" y="1925755"/>
          <a:ext cx="5181120" cy="358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ceHolder 4">
            <a:extLst>
              <a:ext uri="{FF2B5EF4-FFF2-40B4-BE49-F238E27FC236}">
                <a16:creationId xmlns:a16="http://schemas.microsoft.com/office/drawing/2014/main" id="{92B385C2-25D9-BB13-B77A-614F34289225}"/>
              </a:ext>
            </a:extLst>
          </p:cNvPr>
          <p:cNvSpPr>
            <a:spLocks noGrp="1"/>
          </p:cNvSpPr>
          <p:nvPr>
            <p:ph type="sldNum" idx="12"/>
          </p:nvPr>
        </p:nvSpPr>
        <p:spPr/>
        <p:txBody>
          <a:bodyPr/>
          <a:lstStyle/>
          <a:p>
            <a:fld id="{40362475-563C-4CA1-B621-56FAFA88738C}" type="slidenum">
              <a:rPr/>
              <a:t>44</a:t>
            </a:fld>
            <a:endParaRPr/>
          </a:p>
        </p:txBody>
      </p:sp>
      <p:sp>
        <p:nvSpPr>
          <p:cNvPr id="6" name="PlaceHolder 5">
            <a:extLst>
              <a:ext uri="{FF2B5EF4-FFF2-40B4-BE49-F238E27FC236}">
                <a16:creationId xmlns:a16="http://schemas.microsoft.com/office/drawing/2014/main" id="{07C82A3A-FC5C-92EF-B8BD-61D485D4E687}"/>
              </a:ext>
            </a:extLst>
          </p:cNvPr>
          <p:cNvSpPr>
            <a:spLocks noGrp="1"/>
          </p:cNvSpPr>
          <p:nvPr>
            <p:ph type="dt" idx="10"/>
          </p:nvPr>
        </p:nvSpPr>
        <p:spPr/>
        <p:txBody>
          <a:bodyPr/>
          <a:lstStyle/>
          <a:p>
            <a:fld id="{C9691C66-F0DF-45E6-89DE-3EDCBB08979F}" type="datetime1">
              <a:rPr lang="de"/>
              <a:t>25.09.2025</a:t>
            </a:fld>
            <a:endParaRPr lang="de"/>
          </a:p>
        </p:txBody>
      </p:sp>
      <p:pic>
        <p:nvPicPr>
          <p:cNvPr id="3" name="Grafik 2">
            <a:extLst>
              <a:ext uri="{FF2B5EF4-FFF2-40B4-BE49-F238E27FC236}">
                <a16:creationId xmlns:a16="http://schemas.microsoft.com/office/drawing/2014/main" id="{0F6511FF-23F0-3D3E-AC34-079247DEBF71}"/>
              </a:ext>
            </a:extLst>
          </p:cNvPr>
          <p:cNvPicPr>
            <a:picLocks noChangeAspect="1"/>
          </p:cNvPicPr>
          <p:nvPr/>
        </p:nvPicPr>
        <p:blipFill>
          <a:blip r:embed="rId8"/>
          <a:stretch>
            <a:fillRect/>
          </a:stretch>
        </p:blipFill>
        <p:spPr>
          <a:xfrm>
            <a:off x="2440124" y="6355683"/>
            <a:ext cx="7108552" cy="365792"/>
          </a:xfrm>
          <a:prstGeom prst="rect">
            <a:avLst/>
          </a:prstGeom>
        </p:spPr>
      </p:pic>
      <p:pic>
        <p:nvPicPr>
          <p:cNvPr id="8" name="Grafik 7">
            <a:extLst>
              <a:ext uri="{FF2B5EF4-FFF2-40B4-BE49-F238E27FC236}">
                <a16:creationId xmlns:a16="http://schemas.microsoft.com/office/drawing/2014/main" id="{D3533A1D-E11D-62A8-5EFC-88E8572E7684}"/>
              </a:ext>
            </a:extLst>
          </p:cNvPr>
          <p:cNvPicPr>
            <a:picLocks noChangeAspect="1"/>
          </p:cNvPicPr>
          <p:nvPr/>
        </p:nvPicPr>
        <p:blipFill>
          <a:blip r:embed="rId9"/>
          <a:stretch>
            <a:fillRect/>
          </a:stretch>
        </p:blipFill>
        <p:spPr>
          <a:xfrm>
            <a:off x="555170" y="1839230"/>
            <a:ext cx="5107588" cy="33785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8613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5000"/>
          </a:blip>
          <a:stretch>
            <a:fillRect t="-21999"/>
          </a:stretch>
        </a:blipFill>
        <a:effectLst/>
      </p:bgPr>
    </p:bg>
    <p:spTree>
      <p:nvGrpSpPr>
        <p:cNvPr id="1" name="">
          <a:extLst>
            <a:ext uri="{FF2B5EF4-FFF2-40B4-BE49-F238E27FC236}">
              <a16:creationId xmlns:a16="http://schemas.microsoft.com/office/drawing/2014/main" id="{3BFA894C-D2E4-F5A9-052F-3A85BA12AB0E}"/>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0AEDDF71-4BFB-2EAA-0BCF-26531225366D}"/>
              </a:ext>
            </a:extLst>
          </p:cNvPr>
          <p:cNvSpPr>
            <a:spLocks noGrp="1"/>
          </p:cNvSpPr>
          <p:nvPr>
            <p:ph type="sldNum" idx="12"/>
          </p:nvPr>
        </p:nvSpPr>
        <p:spPr/>
        <p:txBody>
          <a:bodyPr/>
          <a:lstStyle/>
          <a:p>
            <a:fld id="{E73DD3CD-DA75-4B5E-BD78-652A6D11D01E}" type="slidenum">
              <a:rPr/>
              <a:t>45</a:t>
            </a:fld>
            <a:endParaRPr/>
          </a:p>
        </p:txBody>
      </p:sp>
      <p:sp>
        <p:nvSpPr>
          <p:cNvPr id="9" name="PlaceHolder 8">
            <a:extLst>
              <a:ext uri="{FF2B5EF4-FFF2-40B4-BE49-F238E27FC236}">
                <a16:creationId xmlns:a16="http://schemas.microsoft.com/office/drawing/2014/main" id="{1BA625DF-8FC9-5161-80D8-B423FDCA536A}"/>
              </a:ext>
            </a:extLst>
          </p:cNvPr>
          <p:cNvSpPr>
            <a:spLocks noGrp="1"/>
          </p:cNvSpPr>
          <p:nvPr>
            <p:ph type="dt" idx="10"/>
          </p:nvPr>
        </p:nvSpPr>
        <p:spPr/>
        <p:txBody>
          <a:bodyPr/>
          <a:lstStyle/>
          <a:p>
            <a:fld id="{3B962857-F3F0-4909-9772-A13DF441E699}" type="datetime1">
              <a:rPr lang="de"/>
              <a:t>25.09.2025</a:t>
            </a:fld>
            <a:endParaRPr lang="de"/>
          </a:p>
        </p:txBody>
      </p:sp>
      <p:sp>
        <p:nvSpPr>
          <p:cNvPr id="183" name="PlaceHolder 2">
            <a:extLst>
              <a:ext uri="{FF2B5EF4-FFF2-40B4-BE49-F238E27FC236}">
                <a16:creationId xmlns:a16="http://schemas.microsoft.com/office/drawing/2014/main" id="{8501B6F5-A444-A586-FAA6-B3633F951492}"/>
              </a:ext>
            </a:extLst>
          </p:cNvPr>
          <p:cNvSpPr>
            <a:spLocks noGrp="1"/>
          </p:cNvSpPr>
          <p:nvPr>
            <p:ph idx="4294967295"/>
          </p:nvPr>
        </p:nvSpPr>
        <p:spPr>
          <a:xfrm>
            <a:off x="938212" y="1677818"/>
            <a:ext cx="5157788"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dirty="0">
                <a:solidFill>
                  <a:schemeClr val="dk1"/>
                </a:solidFill>
                <a:latin typeface="Calisto MT"/>
              </a:rPr>
              <a:t> </a:t>
            </a:r>
            <a:endParaRPr lang="de-DE" sz="2400" b="0" strike="noStrike" spc="-1" dirty="0">
              <a:solidFill>
                <a:schemeClr val="dk1"/>
              </a:solidFill>
              <a:latin typeface="Aptos"/>
            </a:endParaRPr>
          </a:p>
        </p:txBody>
      </p:sp>
      <p:sp>
        <p:nvSpPr>
          <p:cNvPr id="184" name="PlaceHolder 3">
            <a:extLst>
              <a:ext uri="{FF2B5EF4-FFF2-40B4-BE49-F238E27FC236}">
                <a16:creationId xmlns:a16="http://schemas.microsoft.com/office/drawing/2014/main" id="{D5A02BBD-4934-A7AE-BE63-E86A4C4B7F61}"/>
              </a:ext>
            </a:extLst>
          </p:cNvPr>
          <p:cNvSpPr>
            <a:spLocks noGrp="1"/>
          </p:cNvSpPr>
          <p:nvPr>
            <p:ph idx="4294967295"/>
          </p:nvPr>
        </p:nvSpPr>
        <p:spPr>
          <a:xfrm>
            <a:off x="938212" y="2580271"/>
            <a:ext cx="5157788" cy="3530600"/>
          </a:xfrm>
          <a:prstGeom prst="rect">
            <a:avLst/>
          </a:prstGeom>
          <a:solidFill>
            <a:schemeClr val="lt1"/>
          </a:solidFill>
          <a:ln w="0">
            <a:solidFill>
              <a:srgbClr val="000000"/>
            </a:solidFill>
          </a:ln>
        </p:spPr>
        <p:txBody>
          <a:bodyPr lIns="91440" tIns="45720" rIns="91440" bIns="45720" anchor="t">
            <a:normAutofit/>
          </a:bodyPr>
          <a:lstStyle/>
          <a:p>
            <a:pPr indent="0">
              <a:spcBef>
                <a:spcPts val="1001"/>
              </a:spcBef>
              <a:buNone/>
            </a:pPr>
            <a:r>
              <a:rPr lang="de-DE" sz="1800" spc="-1" dirty="0">
                <a:solidFill>
                  <a:schemeClr val="dk1"/>
                </a:solidFill>
              </a:rPr>
              <a:t> </a:t>
            </a:r>
          </a:p>
        </p:txBody>
      </p:sp>
      <p:sp>
        <p:nvSpPr>
          <p:cNvPr id="185" name="PlaceHolder 4">
            <a:extLst>
              <a:ext uri="{FF2B5EF4-FFF2-40B4-BE49-F238E27FC236}">
                <a16:creationId xmlns:a16="http://schemas.microsoft.com/office/drawing/2014/main" id="{DB2DB974-19A9-21CA-FF0B-9A2C1A2F17CE}"/>
              </a:ext>
            </a:extLst>
          </p:cNvPr>
          <p:cNvSpPr>
            <a:spLocks noGrp="1"/>
          </p:cNvSpPr>
          <p:nvPr>
            <p:ph idx="4294967295"/>
          </p:nvPr>
        </p:nvSpPr>
        <p:spPr>
          <a:xfrm>
            <a:off x="6244997" y="2580271"/>
            <a:ext cx="5183187" cy="3530600"/>
          </a:xfrm>
          <a:prstGeom prst="rect">
            <a:avLst/>
          </a:prstGeom>
          <a:solidFill>
            <a:schemeClr val="lt1"/>
          </a:solidFill>
          <a:ln w="0">
            <a:solidFill>
              <a:srgbClr val="000000"/>
            </a:solidFill>
          </a:ln>
        </p:spPr>
        <p:txBody>
          <a:bodyPr anchor="t">
            <a:normAutofit/>
          </a:bodyPr>
          <a:lstStyle/>
          <a:p>
            <a:pPr marL="228600" indent="-228600" algn="l" rtl="0" eaLnBrk="1" latinLnBrk="0" hangingPunct="1">
              <a:lnSpc>
                <a:spcPct val="90000"/>
              </a:lnSpc>
              <a:spcBef>
                <a:spcPts val="1001"/>
              </a:spcBef>
              <a:buFont typeface="Arial" panose="020B0604020202020204" pitchFamily="34" charset="0"/>
              <a:buChar char="•"/>
            </a:pPr>
            <a:r>
              <a:rPr lang="de-DE" sz="1800" dirty="0">
                <a:solidFill>
                  <a:srgbClr val="000000"/>
                </a:solidFill>
                <a:effectLst/>
                <a:latin typeface="Calisto MT" panose="02040603050505030304" pitchFamily="18" charset="0"/>
              </a:rPr>
              <a:t>Aufgrund Herstelleraussage kommt dieser nicht infrage:</a:t>
            </a:r>
          </a:p>
          <a:p>
            <a:pPr marL="0" indent="0">
              <a:spcBef>
                <a:spcPts val="1001"/>
              </a:spcBef>
              <a:buNone/>
            </a:pPr>
            <a:r>
              <a:rPr lang="de-DE" sz="1600" i="1" dirty="0"/>
              <a:t>Der </a:t>
            </a:r>
            <a:r>
              <a:rPr lang="de-DE" sz="1600" i="1" dirty="0" err="1"/>
              <a:t>Conipur</a:t>
            </a:r>
            <a:r>
              <a:rPr lang="de-DE" sz="1600" i="1" dirty="0"/>
              <a:t> Pro Clay ist grundsätzlich gut und günstiger als der </a:t>
            </a:r>
            <a:r>
              <a:rPr lang="de-DE" sz="1600" i="1" dirty="0" err="1"/>
              <a:t>RedPlus</a:t>
            </a:r>
            <a:r>
              <a:rPr lang="de-DE" sz="1600" i="1" dirty="0"/>
              <a:t>, aber nach meiner Meinung, eher «eine falsche gute Idee». </a:t>
            </a:r>
            <a:br>
              <a:rPr lang="de-DE" sz="1600" i="1" dirty="0"/>
            </a:br>
            <a:r>
              <a:rPr lang="de-DE" sz="1600" i="1" dirty="0"/>
              <a:t>Wir bauen nur noch auf Anfrage (z.B. Stadt Zürich: 2020 – 6 Pro Clay, auch mit Traglufthalle). </a:t>
            </a:r>
            <a:br>
              <a:rPr lang="de-DE" sz="1600" i="1" dirty="0"/>
            </a:br>
            <a:r>
              <a:rPr lang="de-DE" sz="1600" i="1" dirty="0"/>
              <a:t>Die Pro Clay brauchen allgemein mehr Unterhalt als die </a:t>
            </a:r>
            <a:r>
              <a:rPr lang="de-DE" sz="1600" i="1" dirty="0" err="1"/>
              <a:t>RedPlus</a:t>
            </a:r>
            <a:r>
              <a:rPr lang="de-DE" sz="1600" i="1" dirty="0"/>
              <a:t>. Ziegelmehl und Wasserkonsum sind höher (andere Technologie) – Materialkonsum hoch/höher. </a:t>
            </a:r>
            <a:r>
              <a:rPr lang="de-DE" sz="1600" i="1" u="sng" dirty="0"/>
              <a:t>Das Spielgefühl ist nicht wie der Sandplatz</a:t>
            </a:r>
            <a:r>
              <a:rPr lang="de-DE" sz="1600" i="1" dirty="0"/>
              <a:t>. Der Pro Clay ist rutschiger und trockener, viel Staub, wenn windig im Sommer. Nach meiner Meinung auch schneller (fast ITF 2).</a:t>
            </a:r>
            <a:endParaRPr lang="de-DE" sz="1600" i="1" dirty="0">
              <a:solidFill>
                <a:srgbClr val="000000"/>
              </a:solidFill>
              <a:effectLst/>
              <a:latin typeface="Calisto MT" panose="02040603050505030304" pitchFamily="18" charset="0"/>
            </a:endParaRPr>
          </a:p>
        </p:txBody>
      </p:sp>
      <p:sp>
        <p:nvSpPr>
          <p:cNvPr id="186" name="PlaceHolder 5">
            <a:extLst>
              <a:ext uri="{FF2B5EF4-FFF2-40B4-BE49-F238E27FC236}">
                <a16:creationId xmlns:a16="http://schemas.microsoft.com/office/drawing/2014/main" id="{D559ED89-4461-54E0-A58A-B2B0ED50EBBA}"/>
              </a:ext>
            </a:extLst>
          </p:cNvPr>
          <p:cNvSpPr>
            <a:spLocks noGrp="1"/>
          </p:cNvSpPr>
          <p:nvPr>
            <p:ph idx="4294967295"/>
          </p:nvPr>
        </p:nvSpPr>
        <p:spPr>
          <a:xfrm>
            <a:off x="6244998" y="1677818"/>
            <a:ext cx="5183187" cy="811212"/>
          </a:xfrm>
          <a:prstGeom prst="rect">
            <a:avLst/>
          </a:prstGeom>
          <a:solidFill>
            <a:schemeClr val="lt1"/>
          </a:solidFill>
          <a:ln w="0">
            <a:noFill/>
          </a:ln>
        </p:spPr>
        <p:txBody>
          <a:bodyPr anchor="t">
            <a:normAutofit/>
          </a:bodyPr>
          <a:lstStyle/>
          <a:p>
            <a:pPr indent="0" defTabSz="914400">
              <a:lnSpc>
                <a:spcPct val="90000"/>
              </a:lnSpc>
              <a:spcBef>
                <a:spcPts val="1001"/>
              </a:spcBef>
              <a:buNone/>
              <a:tabLst>
                <a:tab pos="0" algn="l"/>
              </a:tabLst>
            </a:pPr>
            <a:r>
              <a:rPr lang="de-DE" sz="2400" b="1" i="1" strike="noStrike" spc="-1">
                <a:solidFill>
                  <a:schemeClr val="dk1"/>
                </a:solidFill>
                <a:latin typeface="Calisto MT"/>
              </a:rPr>
              <a:t> </a:t>
            </a:r>
            <a:endParaRPr lang="de-DE" sz="2400" b="0" strike="noStrike" spc="-1">
              <a:solidFill>
                <a:schemeClr val="dk1"/>
              </a:solidFill>
              <a:latin typeface="Aptos"/>
            </a:endParaRPr>
          </a:p>
        </p:txBody>
      </p:sp>
      <p:sp>
        <p:nvSpPr>
          <p:cNvPr id="187" name="Additionszeichen 2">
            <a:extLst>
              <a:ext uri="{FF2B5EF4-FFF2-40B4-BE49-F238E27FC236}">
                <a16:creationId xmlns:a16="http://schemas.microsoft.com/office/drawing/2014/main" id="{C205893D-BE34-99CA-2DFC-B4471E7DBEB5}"/>
              </a:ext>
            </a:extLst>
          </p:cNvPr>
          <p:cNvSpPr/>
          <p:nvPr/>
        </p:nvSpPr>
        <p:spPr>
          <a:xfrm>
            <a:off x="3087360" y="1771920"/>
            <a:ext cx="662760" cy="629280"/>
          </a:xfrm>
          <a:prstGeom prst="mathPlus">
            <a:avLst>
              <a:gd name="adj1" fmla="val 23520"/>
            </a:avLst>
          </a:prstGeom>
          <a:solidFill>
            <a:schemeClr val="accent6">
              <a:lumMod val="75000"/>
            </a:schemeClr>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sp>
        <p:nvSpPr>
          <p:cNvPr id="188" name="Minuszeichen 9">
            <a:extLst>
              <a:ext uri="{FF2B5EF4-FFF2-40B4-BE49-F238E27FC236}">
                <a16:creationId xmlns:a16="http://schemas.microsoft.com/office/drawing/2014/main" id="{8F470B35-76CA-526D-4CFD-7C440EEDE692}"/>
              </a:ext>
            </a:extLst>
          </p:cNvPr>
          <p:cNvSpPr/>
          <p:nvPr/>
        </p:nvSpPr>
        <p:spPr>
          <a:xfrm>
            <a:off x="8432280" y="1771920"/>
            <a:ext cx="662760" cy="629280"/>
          </a:xfrm>
          <a:prstGeom prst="mathMinus">
            <a:avLst>
              <a:gd name="adj1" fmla="val 23520"/>
            </a:avLst>
          </a:prstGeom>
          <a:solidFill>
            <a:srgbClr val="C00000"/>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pic>
        <p:nvPicPr>
          <p:cNvPr id="2" name="Grafik 1">
            <a:extLst>
              <a:ext uri="{FF2B5EF4-FFF2-40B4-BE49-F238E27FC236}">
                <a16:creationId xmlns:a16="http://schemas.microsoft.com/office/drawing/2014/main" id="{066FDD25-914E-1467-DB17-D813F765F556}"/>
              </a:ext>
            </a:extLst>
          </p:cNvPr>
          <p:cNvPicPr>
            <a:picLocks noChangeAspect="1"/>
          </p:cNvPicPr>
          <p:nvPr/>
        </p:nvPicPr>
        <p:blipFill>
          <a:blip r:embed="rId4"/>
          <a:stretch>
            <a:fillRect/>
          </a:stretch>
        </p:blipFill>
        <p:spPr>
          <a:xfrm>
            <a:off x="2440124" y="6355683"/>
            <a:ext cx="7108552" cy="365792"/>
          </a:xfrm>
          <a:prstGeom prst="rect">
            <a:avLst/>
          </a:prstGeom>
        </p:spPr>
      </p:pic>
      <p:sp>
        <p:nvSpPr>
          <p:cNvPr id="4" name="PlaceHolder 1">
            <a:extLst>
              <a:ext uri="{FF2B5EF4-FFF2-40B4-BE49-F238E27FC236}">
                <a16:creationId xmlns:a16="http://schemas.microsoft.com/office/drawing/2014/main" id="{6D85FE2B-C5DA-3A2E-030F-404C23EE0C08}"/>
              </a:ext>
            </a:extLst>
          </p:cNvPr>
          <p:cNvSpPr txBox="1">
            <a:spLocks/>
          </p:cNvSpPr>
          <p:nvPr/>
        </p:nvSpPr>
        <p:spPr>
          <a:xfrm>
            <a:off x="838080" y="365040"/>
            <a:ext cx="10515240" cy="1325160"/>
          </a:xfrm>
          <a:prstGeom prst="rect">
            <a:avLst/>
          </a:prstGeom>
          <a:noFill/>
          <a:ln w="0">
            <a:no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spc="-1">
                <a:solidFill>
                  <a:schemeClr val="dk1"/>
                </a:solidFill>
                <a:latin typeface="Calisto MT"/>
              </a:rPr>
              <a:t>V – Conipur RedClay</a:t>
            </a:r>
            <a:endParaRPr lang="de-DE" sz="5400" spc="-1" dirty="0">
              <a:solidFill>
                <a:schemeClr val="dk1"/>
              </a:solidFill>
              <a:latin typeface="Aptos"/>
            </a:endParaRPr>
          </a:p>
        </p:txBody>
      </p:sp>
    </p:spTree>
    <p:extLst>
      <p:ext uri="{BB962C8B-B14F-4D97-AF65-F5344CB8AC3E}">
        <p14:creationId xmlns:p14="http://schemas.microsoft.com/office/powerpoint/2010/main" val="1975499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0" name="Rectangle 25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reeform: Shape 26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3" name="PlaceHolder 1"/>
          <p:cNvSpPr>
            <a:spLocks noGrp="1"/>
          </p:cNvSpPr>
          <p:nvPr>
            <p:ph type="title" idx="4294967295"/>
          </p:nvPr>
        </p:nvSpPr>
        <p:spPr>
          <a:xfrm>
            <a:off x="828675" y="494414"/>
            <a:ext cx="10534650" cy="817403"/>
          </a:xfrm>
          <a:prstGeom prst="rect">
            <a:avLst/>
          </a:prstGeom>
        </p:spPr>
        <p:txBody>
          <a:bodyPr vert="horz" lIns="91440" tIns="45720" rIns="91440" bIns="45720" rtlCol="0" anchor="b">
            <a:normAutofit/>
          </a:bodyPr>
          <a:lstStyle/>
          <a:p>
            <a:pPr indent="0" algn="ctr"/>
            <a:r>
              <a:rPr lang="en-US" sz="3600" b="0" strike="noStrike" kern="1200" spc="-1">
                <a:solidFill>
                  <a:schemeClr val="tx1"/>
                </a:solidFill>
                <a:latin typeface="+mj-lt"/>
                <a:ea typeface="+mj-ea"/>
                <a:cs typeface="+mj-cs"/>
              </a:rPr>
              <a:t>Beläge - Übersicht</a:t>
            </a:r>
          </a:p>
        </p:txBody>
      </p:sp>
      <p:sp>
        <p:nvSpPr>
          <p:cNvPr id="5" name="PlaceHolder 4"/>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3E50E11D-7D48-48F5-81AD-78D0B560A69A}" type="datetime1">
              <a:rPr lang="en-US" sz="1000">
                <a:solidFill>
                  <a:schemeClr val="tx1">
                    <a:tint val="75000"/>
                  </a:schemeClr>
                </a:solidFill>
                <a:latin typeface="+mn-lt"/>
              </a:rPr>
              <a:pPr>
                <a:spcAft>
                  <a:spcPts val="600"/>
                </a:spcAft>
              </a:pPr>
              <a:t>9/25/2025</a:t>
            </a:fld>
            <a:endParaRPr lang="en-US" sz="1000">
              <a:solidFill>
                <a:schemeClr val="tx1">
                  <a:tint val="75000"/>
                </a:schemeClr>
              </a:solidFill>
              <a:latin typeface="+mn-lt"/>
            </a:endParaRPr>
          </a:p>
        </p:txBody>
      </p:sp>
      <p:sp>
        <p:nvSpPr>
          <p:cNvPr id="3" name="PlaceHolder 2"/>
          <p:cNvSpPr>
            <a:spLocks noGrp="1"/>
          </p:cNvSpPr>
          <p:nvPr>
            <p:ph type="ft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MTCA Platzsanierung 2025</a:t>
            </a:r>
          </a:p>
        </p:txBody>
      </p:sp>
      <p:sp>
        <p:nvSpPr>
          <p:cNvPr id="4" name="PlaceHolder 3"/>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6193C0CD-77C9-42B0-A53D-4757E92CDE9D}" type="slidenum">
              <a:rPr lang="en-US" sz="1000">
                <a:solidFill>
                  <a:schemeClr val="tx1">
                    <a:tint val="75000"/>
                  </a:schemeClr>
                </a:solidFill>
                <a:latin typeface="+mn-lt"/>
              </a:rPr>
              <a:pPr>
                <a:spcAft>
                  <a:spcPts val="600"/>
                </a:spcAft>
              </a:pPr>
              <a:t>46</a:t>
            </a:fld>
            <a:endParaRPr lang="en-US" sz="1000">
              <a:solidFill>
                <a:schemeClr val="tx1">
                  <a:tint val="75000"/>
                </a:schemeClr>
              </a:solidFill>
              <a:latin typeface="+mn-lt"/>
            </a:endParaRPr>
          </a:p>
        </p:txBody>
      </p:sp>
      <p:grpSp>
        <p:nvGrpSpPr>
          <p:cNvPr id="24" name="Gruppieren 23">
            <a:extLst>
              <a:ext uri="{FF2B5EF4-FFF2-40B4-BE49-F238E27FC236}">
                <a16:creationId xmlns:a16="http://schemas.microsoft.com/office/drawing/2014/main" id="{AA4EECE9-00CE-1EAA-13A7-9639A6ECB931}"/>
              </a:ext>
            </a:extLst>
          </p:cNvPr>
          <p:cNvGrpSpPr/>
          <p:nvPr/>
        </p:nvGrpSpPr>
        <p:grpSpPr>
          <a:xfrm>
            <a:off x="1124067" y="1700096"/>
            <a:ext cx="9943865" cy="3883253"/>
            <a:chOff x="1124067" y="2408257"/>
            <a:chExt cx="9943865" cy="3883253"/>
          </a:xfrm>
        </p:grpSpPr>
        <p:graphicFrame>
          <p:nvGraphicFramePr>
            <p:cNvPr id="254" name="Inhaltsplatzhalter 2"/>
            <p:cNvGraphicFramePr/>
            <p:nvPr>
              <p:extLst>
                <p:ext uri="{D42A27DB-BD31-4B8C-83A1-F6EECF244321}">
                  <p14:modId xmlns:p14="http://schemas.microsoft.com/office/powerpoint/2010/main" val="3003927621"/>
                </p:ext>
              </p:extLst>
            </p:nvPr>
          </p:nvGraphicFramePr>
          <p:xfrm>
            <a:off x="1124067" y="2408257"/>
            <a:ext cx="9943865" cy="3867137"/>
          </p:xfrm>
          <a:graphic>
            <a:graphicData uri="http://schemas.openxmlformats.org/drawingml/2006/table">
              <a:tbl>
                <a:tblPr firstRow="1" firstCol="1">
                  <a:tableStyleId>{5C22544A-7EE6-4342-B048-85BDC9FD1C3A}</a:tableStyleId>
                </a:tblPr>
                <a:tblGrid>
                  <a:gridCol w="1712772">
                    <a:extLst>
                      <a:ext uri="{9D8B030D-6E8A-4147-A177-3AD203B41FA5}">
                        <a16:colId xmlns:a16="http://schemas.microsoft.com/office/drawing/2014/main" val="20000"/>
                      </a:ext>
                    </a:extLst>
                  </a:gridCol>
                  <a:gridCol w="1712772">
                    <a:extLst>
                      <a:ext uri="{9D8B030D-6E8A-4147-A177-3AD203B41FA5}">
                        <a16:colId xmlns:a16="http://schemas.microsoft.com/office/drawing/2014/main" val="20001"/>
                      </a:ext>
                    </a:extLst>
                  </a:gridCol>
                  <a:gridCol w="1712772">
                    <a:extLst>
                      <a:ext uri="{9D8B030D-6E8A-4147-A177-3AD203B41FA5}">
                        <a16:colId xmlns:a16="http://schemas.microsoft.com/office/drawing/2014/main" val="20002"/>
                      </a:ext>
                    </a:extLst>
                  </a:gridCol>
                  <a:gridCol w="1380005">
                    <a:extLst>
                      <a:ext uri="{9D8B030D-6E8A-4147-A177-3AD203B41FA5}">
                        <a16:colId xmlns:a16="http://schemas.microsoft.com/office/drawing/2014/main" val="20003"/>
                      </a:ext>
                    </a:extLst>
                  </a:gridCol>
                  <a:gridCol w="1712772">
                    <a:extLst>
                      <a:ext uri="{9D8B030D-6E8A-4147-A177-3AD203B41FA5}">
                        <a16:colId xmlns:a16="http://schemas.microsoft.com/office/drawing/2014/main" val="20004"/>
                      </a:ext>
                    </a:extLst>
                  </a:gridCol>
                  <a:gridCol w="1712772">
                    <a:extLst>
                      <a:ext uri="{9D8B030D-6E8A-4147-A177-3AD203B41FA5}">
                        <a16:colId xmlns:a16="http://schemas.microsoft.com/office/drawing/2014/main" val="20005"/>
                      </a:ext>
                    </a:extLst>
                  </a:gridCol>
                </a:tblGrid>
                <a:tr h="408115">
                  <a:tc>
                    <a:txBody>
                      <a:bodyPr/>
                      <a:lstStyle/>
                      <a:p>
                        <a:endParaRPr lang="de-DE" sz="1600" b="0" strike="noStrike" cap="none" spc="60" dirty="0">
                          <a:solidFill>
                            <a:schemeClr val="bg1"/>
                          </a:solidFill>
                          <a:latin typeface="Aptos"/>
                        </a:endParaRPr>
                      </a:p>
                    </a:txBody>
                    <a:tcPr marL="89368" marR="89368" marT="89368" marB="44684" anchor="ctr"/>
                  </a:tc>
                  <a:tc>
                    <a:txBody>
                      <a:bodyPr/>
                      <a:lstStyle/>
                      <a:p>
                        <a:pPr algn="ctr" defTabSz="914400">
                          <a:lnSpc>
                            <a:spcPct val="100000"/>
                          </a:lnSpc>
                        </a:pPr>
                        <a:r>
                          <a:rPr lang="de-DE" sz="1600" b="0" strike="noStrike" cap="none" spc="60" dirty="0">
                            <a:solidFill>
                              <a:schemeClr val="bg1"/>
                            </a:solidFill>
                            <a:latin typeface="Aptos Narrow" panose="020B0004020202020204" pitchFamily="34" charset="0"/>
                          </a:rPr>
                          <a:t>Sandplatz</a:t>
                        </a:r>
                      </a:p>
                    </a:txBody>
                    <a:tcPr marL="89368" marR="89368" marT="89368" marB="44684" anchor="ctr"/>
                  </a:tc>
                  <a:tc>
                    <a:txBody>
                      <a:bodyPr/>
                      <a:lstStyle/>
                      <a:p>
                        <a:pPr algn="ctr" defTabSz="914400">
                          <a:lnSpc>
                            <a:spcPct val="100000"/>
                          </a:lnSpc>
                        </a:pPr>
                        <a:r>
                          <a:rPr lang="de-DE" sz="1600" b="0" strike="noStrike" cap="none" spc="60" dirty="0" err="1">
                            <a:solidFill>
                              <a:schemeClr val="bg1"/>
                            </a:solidFill>
                            <a:latin typeface="Aptos Narrow" panose="020B0004020202020204" pitchFamily="34" charset="0"/>
                          </a:rPr>
                          <a:t>HarTru</a:t>
                        </a:r>
                        <a:r>
                          <a:rPr lang="de-DE" sz="1600" b="0" strike="noStrike" cap="none" spc="60" dirty="0">
                            <a:solidFill>
                              <a:schemeClr val="bg1"/>
                            </a:solidFill>
                            <a:latin typeface="Aptos Narrow" panose="020B0004020202020204" pitchFamily="34" charset="0"/>
                          </a:rPr>
                          <a:t> </a:t>
                        </a:r>
                        <a:r>
                          <a:rPr lang="de-DE" sz="1600" b="0" strike="noStrike" cap="none" spc="60" dirty="0" err="1">
                            <a:solidFill>
                              <a:schemeClr val="bg1"/>
                            </a:solidFill>
                            <a:latin typeface="Aptos Narrow" panose="020B0004020202020204" pitchFamily="34" charset="0"/>
                          </a:rPr>
                          <a:t>TopClay</a:t>
                        </a:r>
                        <a:endParaRPr lang="de-DE" sz="1600" b="0" strike="noStrike" cap="none" spc="60" dirty="0">
                          <a:solidFill>
                            <a:schemeClr val="bg1"/>
                          </a:solidFill>
                          <a:latin typeface="Aptos Narrow" panose="020B0004020202020204" pitchFamily="34" charset="0"/>
                        </a:endParaRPr>
                      </a:p>
                    </a:txBody>
                    <a:tcPr marL="89368" marR="89368" marT="89368" marB="44684" anchor="ctr"/>
                  </a:tc>
                  <a:tc>
                    <a:txBody>
                      <a:bodyPr/>
                      <a:lstStyle/>
                      <a:p>
                        <a:pPr algn="ctr" defTabSz="914400">
                          <a:lnSpc>
                            <a:spcPct val="100000"/>
                          </a:lnSpc>
                        </a:pPr>
                        <a:r>
                          <a:rPr lang="de-DE" sz="1600" b="0" strike="noStrike" kern="1200" cap="none" spc="60" dirty="0" err="1">
                            <a:solidFill>
                              <a:schemeClr val="bg1"/>
                            </a:solidFill>
                            <a:latin typeface="Aptos Narrow" panose="020B0004020202020204" pitchFamily="34" charset="0"/>
                          </a:rPr>
                          <a:t>GoTec</a:t>
                        </a:r>
                        <a:endParaRPr lang="de-DE" sz="1600" b="0" strike="noStrike" kern="1200" cap="none" spc="60" dirty="0">
                          <a:solidFill>
                            <a:schemeClr val="bg1"/>
                          </a:solidFill>
                          <a:latin typeface="Aptos Narrow" panose="020B0004020202020204" pitchFamily="34" charset="0"/>
                          <a:ea typeface="+mn-ea"/>
                          <a:cs typeface="+mn-cs"/>
                        </a:endParaRPr>
                      </a:p>
                    </a:txBody>
                    <a:tcPr marL="89368" marR="89368" marT="89368" marB="44684" anchor="ctr"/>
                  </a:tc>
                  <a:tc>
                    <a:txBody>
                      <a:bodyPr/>
                      <a:lstStyle/>
                      <a:p>
                        <a:pPr algn="ctr" defTabSz="914400">
                          <a:lnSpc>
                            <a:spcPct val="100000"/>
                          </a:lnSpc>
                        </a:pPr>
                        <a:r>
                          <a:rPr lang="de-DE" sz="1600" b="0" strike="noStrike" cap="none" spc="60" dirty="0" err="1">
                            <a:solidFill>
                              <a:schemeClr val="bg1"/>
                            </a:solidFill>
                            <a:latin typeface="Aptos Narrow" panose="020B0004020202020204" pitchFamily="34" charset="0"/>
                          </a:rPr>
                          <a:t>Tennisforce</a:t>
                        </a:r>
                        <a:endParaRPr lang="de-DE" sz="1600" b="0" strike="noStrike" cap="none" spc="60" dirty="0">
                          <a:solidFill>
                            <a:schemeClr val="bg1"/>
                          </a:solidFill>
                          <a:latin typeface="Aptos Narrow" panose="020B0004020202020204" pitchFamily="34" charset="0"/>
                        </a:endParaRPr>
                      </a:p>
                    </a:txBody>
                    <a:tcPr marL="89368" marR="89368" marT="89368" marB="44684" anchor="ctr"/>
                  </a:tc>
                  <a:tc>
                    <a:txBody>
                      <a:bodyPr/>
                      <a:lstStyle/>
                      <a:p>
                        <a:pPr algn="ctr" defTabSz="914400">
                          <a:lnSpc>
                            <a:spcPct val="100000"/>
                          </a:lnSpc>
                        </a:pPr>
                        <a:r>
                          <a:rPr lang="de-DE" sz="1600" b="0" strike="noStrike" cap="none" spc="60" dirty="0" err="1">
                            <a:solidFill>
                              <a:schemeClr val="bg1"/>
                            </a:solidFill>
                            <a:latin typeface="Aptos Narrow" panose="020B0004020202020204" pitchFamily="34" charset="0"/>
                          </a:rPr>
                          <a:t>RedPlus</a:t>
                        </a:r>
                        <a:endParaRPr lang="de-DE" sz="1600" b="0" strike="noStrike" cap="none" spc="60" dirty="0">
                          <a:solidFill>
                            <a:schemeClr val="bg1"/>
                          </a:solidFill>
                          <a:latin typeface="Aptos Narrow" panose="020B0004020202020204" pitchFamily="34" charset="0"/>
                        </a:endParaRPr>
                      </a:p>
                    </a:txBody>
                    <a:tcPr marL="89368" marR="89368" marT="89368" marB="44684" anchor="ctr"/>
                  </a:tc>
                  <a:extLst>
                    <a:ext uri="{0D108BD9-81ED-4DB2-BD59-A6C34878D82A}">
                      <a16:rowId xmlns:a16="http://schemas.microsoft.com/office/drawing/2014/main" val="10000"/>
                    </a:ext>
                  </a:extLst>
                </a:tr>
                <a:tr h="378326">
                  <a:tc>
                    <a:txBody>
                      <a:bodyPr/>
                      <a:lstStyle/>
                      <a:p>
                        <a:pPr defTabSz="914400">
                          <a:lnSpc>
                            <a:spcPct val="100000"/>
                          </a:lnSpc>
                        </a:pPr>
                        <a:r>
                          <a:rPr lang="de-DE" sz="1600" b="0" strike="noStrike" kern="1200" cap="none" spc="60" dirty="0">
                            <a:solidFill>
                              <a:schemeClr val="bg1"/>
                            </a:solidFill>
                            <a:latin typeface="Aptos Narrow" panose="020B0004020202020204" pitchFamily="34" charset="0"/>
                            <a:ea typeface="+mn-ea"/>
                            <a:cs typeface="+mn-cs"/>
                          </a:rPr>
                          <a:t>Kosten</a:t>
                        </a:r>
                      </a:p>
                    </a:txBody>
                    <a:tcPr marL="89368" marR="89368" marT="89368" marB="44684"/>
                  </a:tc>
                  <a:tc>
                    <a:txBody>
                      <a:bodyPr/>
                      <a:lstStyle/>
                      <a:p>
                        <a:pPr algn="ctr"/>
                        <a:r>
                          <a:rPr lang="de-DE" sz="1400" b="0" strike="noStrike" cap="none" spc="0" dirty="0">
                            <a:solidFill>
                              <a:schemeClr val="tx1"/>
                            </a:solidFill>
                            <a:latin typeface="Aptos"/>
                          </a:rPr>
                          <a:t>30.000€/Platz</a:t>
                        </a:r>
                      </a:p>
                    </a:txBody>
                    <a:tcPr marL="89368" marR="89368" marT="89368" marB="44684"/>
                  </a:tc>
                  <a:tc>
                    <a:txBody>
                      <a:bodyPr/>
                      <a:lstStyle/>
                      <a:p>
                        <a:pPr algn="ctr"/>
                        <a:r>
                          <a:rPr lang="de-DE" sz="1400" b="0" strike="noStrike" cap="none" spc="0" dirty="0">
                            <a:solidFill>
                              <a:schemeClr val="tx1"/>
                            </a:solidFill>
                            <a:latin typeface="Aptos"/>
                          </a:rPr>
                          <a:t>60.000€/Platz</a:t>
                        </a:r>
                      </a:p>
                    </a:txBody>
                    <a:tcPr marL="89368" marR="89368" marT="89368" marB="44684"/>
                  </a:tc>
                  <a:tc>
                    <a:txBody>
                      <a:bodyPr/>
                      <a:lstStyle/>
                      <a:p>
                        <a:pPr algn="ctr"/>
                        <a:r>
                          <a:rPr lang="de-DE" sz="1400" b="0" strike="noStrike" cap="none" spc="0" dirty="0">
                            <a:solidFill>
                              <a:schemeClr val="tx1"/>
                            </a:solidFill>
                            <a:latin typeface="Aptos"/>
                          </a:rPr>
                          <a:t>55.000€/Platz</a:t>
                        </a:r>
                      </a:p>
                    </a:txBody>
                    <a:tcPr marL="89368" marR="89368" marT="89368" marB="446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strike="noStrike" cap="none" spc="0" dirty="0">
                            <a:solidFill>
                              <a:schemeClr val="tx1"/>
                            </a:solidFill>
                            <a:latin typeface="+mn-lt"/>
                          </a:rPr>
                          <a:t>40.000€/Platz</a:t>
                        </a:r>
                      </a:p>
                    </a:txBody>
                    <a:tcPr marL="89368" marR="89368" marT="89368" marB="446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strike="noStrike" cap="none" spc="0" dirty="0">
                            <a:solidFill>
                              <a:schemeClr val="tx1"/>
                            </a:solidFill>
                            <a:latin typeface="+mn-lt"/>
                          </a:rPr>
                          <a:t>??.000€/Platz</a:t>
                        </a:r>
                      </a:p>
                    </a:txBody>
                    <a:tcPr marL="89368" marR="89368" marT="89368" marB="44684"/>
                  </a:tc>
                  <a:extLst>
                    <a:ext uri="{0D108BD9-81ED-4DB2-BD59-A6C34878D82A}">
                      <a16:rowId xmlns:a16="http://schemas.microsoft.com/office/drawing/2014/main" val="10001"/>
                    </a:ext>
                  </a:extLst>
                </a:tr>
                <a:tr h="378326">
                  <a:tc>
                    <a:txBody>
                      <a:bodyPr/>
                      <a:lstStyle/>
                      <a:p>
                        <a:pPr defTabSz="914400">
                          <a:lnSpc>
                            <a:spcPct val="100000"/>
                          </a:lnSpc>
                        </a:pPr>
                        <a:r>
                          <a:rPr lang="de-DE" sz="1600" b="0" strike="noStrike" kern="1200" cap="none" spc="60" dirty="0">
                            <a:solidFill>
                              <a:schemeClr val="bg1"/>
                            </a:solidFill>
                            <a:latin typeface="Aptos Narrow" panose="020B0004020202020204" pitchFamily="34" charset="0"/>
                            <a:ea typeface="+mn-ea"/>
                            <a:cs typeface="+mn-cs"/>
                          </a:rPr>
                          <a:t>Ganzjährig</a:t>
                        </a:r>
                      </a:p>
                    </a:txBody>
                    <a:tcPr marL="89368" marR="89368" marT="89368" marB="44684"/>
                  </a:tc>
                  <a:tc>
                    <a:txBody>
                      <a:bodyPr/>
                      <a:lstStyle/>
                      <a:p>
                        <a:pPr algn="ctr"/>
                        <a:endParaRPr lang="de-DE" sz="1400" b="0" strike="noStrike" cap="none" spc="0" dirty="0">
                          <a:solidFill>
                            <a:schemeClr val="tx1"/>
                          </a:solidFill>
                          <a:latin typeface="Aptos"/>
                        </a:endParaRPr>
                      </a:p>
                    </a:txBody>
                    <a:tcPr marL="89368" marR="89368" marT="89368" marB="44684"/>
                  </a:tc>
                  <a:tc>
                    <a:txBody>
                      <a:bodyPr/>
                      <a:lstStyle/>
                      <a:p>
                        <a:endParaRPr lang="de-DE" sz="1400" b="0" strike="noStrike" cap="none" spc="0" dirty="0">
                          <a:solidFill>
                            <a:schemeClr val="tx1"/>
                          </a:solidFill>
                          <a:latin typeface="Aptos"/>
                        </a:endParaRPr>
                      </a:p>
                    </a:txBody>
                    <a:tcPr marL="89368" marR="89368" marT="89368" marB="44684"/>
                  </a:tc>
                  <a:tc>
                    <a:txBody>
                      <a:bodyPr/>
                      <a:lstStyle/>
                      <a:p>
                        <a:endParaRPr lang="de-DE" sz="1400" b="0" strike="noStrike" cap="none" spc="0">
                          <a:solidFill>
                            <a:schemeClr val="tx1"/>
                          </a:solidFill>
                          <a:latin typeface="Aptos"/>
                        </a:endParaRPr>
                      </a:p>
                    </a:txBody>
                    <a:tcPr marL="89368" marR="89368" marT="89368" marB="44684"/>
                  </a:tc>
                  <a:tc>
                    <a:txBody>
                      <a:bodyPr/>
                      <a:lstStyle/>
                      <a:p>
                        <a:endParaRPr lang="de-DE" sz="1400" b="0" strike="noStrike" cap="none" spc="0">
                          <a:solidFill>
                            <a:schemeClr val="tx1"/>
                          </a:solidFill>
                          <a:latin typeface="Aptos"/>
                        </a:endParaRPr>
                      </a:p>
                    </a:txBody>
                    <a:tcPr marL="89368" marR="89368" marT="89368" marB="44684"/>
                  </a:tc>
                  <a:tc>
                    <a:txBody>
                      <a:bodyPr/>
                      <a:lstStyle/>
                      <a:p>
                        <a:endParaRPr lang="de-DE" sz="1400" b="0" strike="noStrike" cap="none" spc="0">
                          <a:solidFill>
                            <a:schemeClr val="tx1"/>
                          </a:solidFill>
                          <a:latin typeface="Aptos"/>
                        </a:endParaRPr>
                      </a:p>
                    </a:txBody>
                    <a:tcPr marL="89368" marR="89368" marT="89368" marB="44684"/>
                  </a:tc>
                  <a:extLst>
                    <a:ext uri="{0D108BD9-81ED-4DB2-BD59-A6C34878D82A}">
                      <a16:rowId xmlns:a16="http://schemas.microsoft.com/office/drawing/2014/main" val="10002"/>
                    </a:ext>
                  </a:extLst>
                </a:tr>
                <a:tr h="378326">
                  <a:tc>
                    <a:txBody>
                      <a:bodyPr/>
                      <a:lstStyle/>
                      <a:p>
                        <a:r>
                          <a:rPr lang="de-DE" sz="1600" b="0" strike="noStrike" kern="1200" cap="none" spc="60" dirty="0">
                            <a:solidFill>
                              <a:schemeClr val="bg1"/>
                            </a:solidFill>
                            <a:latin typeface="Aptos Narrow" panose="020B0004020202020204" pitchFamily="34" charset="0"/>
                            <a:ea typeface="+mn-ea"/>
                            <a:cs typeface="+mn-cs"/>
                          </a:rPr>
                          <a:t>Bewässerung</a:t>
                        </a:r>
                      </a:p>
                    </a:txBody>
                    <a:tcPr marL="89368" marR="89368" marT="89368" marB="44684"/>
                  </a:tc>
                  <a:tc>
                    <a:txBody>
                      <a:bodyPr/>
                      <a:lstStyle/>
                      <a:p>
                        <a:pPr algn="ctr"/>
                        <a:r>
                          <a:rPr lang="de-DE" sz="1400" b="0" strike="noStrike" cap="none" spc="0" dirty="0">
                            <a:solidFill>
                              <a:srgbClr val="C00000"/>
                            </a:solidFill>
                          </a:rPr>
                          <a:t>200</a:t>
                        </a:r>
                        <a:r>
                          <a:rPr lang="de-DE" sz="1400" b="0" strike="noStrike" cap="none" spc="0" dirty="0">
                            <a:solidFill>
                              <a:schemeClr val="tx1"/>
                            </a:solidFill>
                          </a:rPr>
                          <a:t>cbm/Saison</a:t>
                        </a:r>
                        <a:endParaRPr lang="de-DE" sz="1400" b="0" strike="noStrike" cap="none" spc="0" dirty="0">
                          <a:solidFill>
                            <a:schemeClr val="tx1"/>
                          </a:solidFill>
                          <a:latin typeface="Aptos"/>
                        </a:endParaRPr>
                      </a:p>
                    </a:txBody>
                    <a:tcPr marL="89368" marR="89368" marT="89368" marB="44684"/>
                  </a:tc>
                  <a:tc>
                    <a:txBody>
                      <a:bodyPr/>
                      <a:lstStyle/>
                      <a:p>
                        <a:pPr algn="ctr"/>
                        <a:r>
                          <a:rPr lang="de-DE" sz="1400" b="0" strike="noStrike" cap="none" spc="0" dirty="0">
                            <a:solidFill>
                              <a:schemeClr val="tx1"/>
                            </a:solidFill>
                          </a:rPr>
                          <a:t>&lt;100cbm/Saison</a:t>
                        </a:r>
                        <a:endParaRPr lang="de-DE" sz="1400" b="0" strike="noStrike" cap="none" spc="0" dirty="0">
                          <a:solidFill>
                            <a:schemeClr val="tx1"/>
                          </a:solidFill>
                          <a:latin typeface="Aptos"/>
                        </a:endParaRPr>
                      </a:p>
                    </a:txBody>
                    <a:tcPr marL="89368" marR="89368" marT="89368" marB="44684"/>
                  </a:tc>
                  <a:tc>
                    <a:txBody>
                      <a:bodyPr/>
                      <a:lstStyle/>
                      <a:p>
                        <a:pPr algn="ctr"/>
                        <a:endParaRPr lang="de-DE" sz="1400" b="0" strike="noStrike" cap="none" spc="0" dirty="0">
                          <a:solidFill>
                            <a:schemeClr val="tx1"/>
                          </a:solidFill>
                          <a:latin typeface="Aptos"/>
                        </a:endParaRPr>
                      </a:p>
                    </a:txBody>
                    <a:tcPr marL="89368" marR="89368" marT="89368" marB="446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strike="noStrike" cap="none" spc="0" dirty="0">
                            <a:solidFill>
                              <a:schemeClr val="tx1"/>
                            </a:solidFill>
                          </a:rPr>
                          <a:t>100-120 cbm/Saison</a:t>
                        </a:r>
                        <a:endParaRPr lang="de-DE" sz="1400" b="0" strike="noStrike" cap="none" spc="0" dirty="0">
                          <a:solidFill>
                            <a:schemeClr val="tx1"/>
                          </a:solidFill>
                          <a:latin typeface="+mn-lt"/>
                        </a:endParaRPr>
                      </a:p>
                    </a:txBody>
                    <a:tcPr marL="89368" marR="89368" marT="89368" marB="44684"/>
                  </a:tc>
                  <a:tc>
                    <a:txBody>
                      <a:bodyPr/>
                      <a:lstStyle/>
                      <a:p>
                        <a:pPr algn="ctr"/>
                        <a:r>
                          <a:rPr lang="de-DE" sz="1400" b="0" strike="noStrike" cap="none" spc="0" dirty="0">
                            <a:solidFill>
                              <a:schemeClr val="tx1"/>
                            </a:solidFill>
                            <a:latin typeface="Aptos"/>
                          </a:rPr>
                          <a:t>100cbm/Saison</a:t>
                        </a:r>
                      </a:p>
                    </a:txBody>
                    <a:tcPr marL="89368" marR="89368" marT="89368" marB="44684"/>
                  </a:tc>
                  <a:extLst>
                    <a:ext uri="{0D108BD9-81ED-4DB2-BD59-A6C34878D82A}">
                      <a16:rowId xmlns:a16="http://schemas.microsoft.com/office/drawing/2014/main" val="10003"/>
                    </a:ext>
                  </a:extLst>
                </a:tr>
                <a:tr h="378326">
                  <a:tc>
                    <a:txBody>
                      <a:bodyPr/>
                      <a:lstStyle/>
                      <a:p>
                        <a:r>
                          <a:rPr lang="de-DE" sz="1600" b="0" strike="noStrike" kern="1200" cap="none" spc="60" dirty="0">
                            <a:solidFill>
                              <a:schemeClr val="bg1"/>
                            </a:solidFill>
                            <a:latin typeface="Aptos Narrow" panose="020B0004020202020204" pitchFamily="34" charset="0"/>
                            <a:ea typeface="+mn-ea"/>
                            <a:cs typeface="+mn-cs"/>
                          </a:rPr>
                          <a:t>Pflegeaufwand</a:t>
                        </a:r>
                      </a:p>
                    </a:txBody>
                    <a:tcPr marL="89368" marR="89368" marT="89368" marB="44684"/>
                  </a:tc>
                  <a:tc>
                    <a:txBody>
                      <a:bodyPr/>
                      <a:lstStyle/>
                      <a:p>
                        <a:pPr algn="ctr"/>
                        <a:r>
                          <a:rPr lang="de-DE" sz="1400" b="0" strike="noStrike" cap="none" spc="0" dirty="0">
                            <a:solidFill>
                              <a:srgbClr val="C00000"/>
                            </a:solidFill>
                            <a:latin typeface="Aptos"/>
                          </a:rPr>
                          <a:t>Sehr hoch</a:t>
                        </a:r>
                      </a:p>
                    </a:txBody>
                    <a:tcPr marL="89368" marR="89368" marT="89368" marB="446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strike="noStrike" cap="none" spc="0" dirty="0">
                            <a:solidFill>
                              <a:srgbClr val="00B050"/>
                            </a:solidFill>
                            <a:latin typeface="+mn-lt"/>
                          </a:rPr>
                          <a:t>Sehr niedrig</a:t>
                        </a:r>
                      </a:p>
                    </a:txBody>
                    <a:tcPr marL="89368" marR="89368" marT="89368" marB="44684"/>
                  </a:tc>
                  <a:tc>
                    <a:txBody>
                      <a:bodyPr/>
                      <a:lstStyle/>
                      <a:p>
                        <a:pPr algn="ctr"/>
                        <a:r>
                          <a:rPr lang="de-DE" sz="1400" b="0" strike="noStrike" cap="none" spc="0" dirty="0">
                            <a:solidFill>
                              <a:srgbClr val="00B050"/>
                            </a:solidFill>
                            <a:latin typeface="Aptos"/>
                          </a:rPr>
                          <a:t>Sehr niedrig</a:t>
                        </a:r>
                      </a:p>
                    </a:txBody>
                    <a:tcPr marL="89368" marR="89368" marT="89368" marB="44684"/>
                  </a:tc>
                  <a:tc>
                    <a:txBody>
                      <a:bodyPr/>
                      <a:lstStyle/>
                      <a:p>
                        <a:pPr algn="ctr"/>
                        <a:r>
                          <a:rPr lang="de-DE" sz="1400" b="0" strike="noStrike" cap="none" spc="0" dirty="0">
                            <a:solidFill>
                              <a:schemeClr val="tx1"/>
                            </a:solidFill>
                            <a:latin typeface="Aptos"/>
                          </a:rPr>
                          <a:t>Mittel</a:t>
                        </a:r>
                      </a:p>
                    </a:txBody>
                    <a:tcPr marL="89368" marR="89368" marT="89368" marB="44684"/>
                  </a:tc>
                  <a:tc>
                    <a:txBody>
                      <a:bodyPr/>
                      <a:lstStyle/>
                      <a:p>
                        <a:pPr algn="ctr"/>
                        <a:r>
                          <a:rPr lang="de-DE" sz="1400" b="0" strike="noStrike" cap="none" spc="0" dirty="0">
                            <a:solidFill>
                              <a:schemeClr val="tx1"/>
                            </a:solidFill>
                            <a:latin typeface="+mn-lt"/>
                          </a:rPr>
                          <a:t>Mittel</a:t>
                        </a:r>
                        <a:endParaRPr lang="de-DE" sz="1400" b="0" strike="noStrike" cap="none" spc="0" dirty="0">
                          <a:solidFill>
                            <a:schemeClr val="tx1"/>
                          </a:solidFill>
                          <a:latin typeface="Aptos"/>
                        </a:endParaRPr>
                      </a:p>
                    </a:txBody>
                    <a:tcPr marL="89368" marR="89368" marT="89368" marB="44684"/>
                  </a:tc>
                  <a:extLst>
                    <a:ext uri="{0D108BD9-81ED-4DB2-BD59-A6C34878D82A}">
                      <a16:rowId xmlns:a16="http://schemas.microsoft.com/office/drawing/2014/main" val="10004"/>
                    </a:ext>
                  </a:extLst>
                </a:tr>
                <a:tr h="378326">
                  <a:tc>
                    <a:txBody>
                      <a:bodyPr/>
                      <a:lstStyle/>
                      <a:p>
                        <a:r>
                          <a:rPr lang="de-DE" sz="1600" b="0" strike="noStrike" kern="1200" cap="none" spc="60" dirty="0">
                            <a:solidFill>
                              <a:schemeClr val="bg1"/>
                            </a:solidFill>
                            <a:latin typeface="Aptos Narrow" panose="020B0004020202020204" pitchFamily="34" charset="0"/>
                            <a:ea typeface="+mn-ea"/>
                            <a:cs typeface="+mn-cs"/>
                          </a:rPr>
                          <a:t>Nachsanden</a:t>
                        </a:r>
                      </a:p>
                    </a:txBody>
                    <a:tcPr marL="89368" marR="89368" marT="89368" marB="44684"/>
                  </a:tc>
                  <a:tc>
                    <a:txBody>
                      <a:bodyPr/>
                      <a:lstStyle/>
                      <a:p>
                        <a:pPr algn="ctr"/>
                        <a:r>
                          <a:rPr lang="de-DE" sz="1400" b="0" strike="noStrike" cap="none" spc="0" dirty="0">
                            <a:solidFill>
                              <a:srgbClr val="C00000"/>
                            </a:solidFill>
                            <a:latin typeface="Aptos"/>
                          </a:rPr>
                          <a:t>Viel</a:t>
                        </a:r>
                      </a:p>
                    </a:txBody>
                    <a:tcPr marL="89368" marR="89368" marT="89368" marB="44684"/>
                  </a:tc>
                  <a:tc>
                    <a:txBody>
                      <a:bodyPr/>
                      <a:lstStyle/>
                      <a:p>
                        <a:pPr algn="ctr"/>
                        <a:r>
                          <a:rPr lang="de-DE" sz="1400" b="0" strike="noStrike" cap="none" spc="0" dirty="0">
                            <a:solidFill>
                              <a:schemeClr val="tx1"/>
                            </a:solidFill>
                            <a:latin typeface="Aptos"/>
                          </a:rPr>
                          <a:t>Mittel</a:t>
                        </a:r>
                      </a:p>
                    </a:txBody>
                    <a:tcPr marL="89368" marR="89368" marT="89368" marB="44684"/>
                  </a:tc>
                  <a:tc>
                    <a:txBody>
                      <a:bodyPr/>
                      <a:lstStyle/>
                      <a:p>
                        <a:pPr algn="ctr"/>
                        <a:r>
                          <a:rPr lang="de-DE" sz="1400" b="0" strike="noStrike" cap="none" spc="0" dirty="0">
                            <a:solidFill>
                              <a:srgbClr val="00B050"/>
                            </a:solidFill>
                            <a:latin typeface="Aptos"/>
                          </a:rPr>
                          <a:t>Wenig</a:t>
                        </a:r>
                      </a:p>
                    </a:txBody>
                    <a:tcPr marL="89368" marR="89368" marT="89368" marB="44684"/>
                  </a:tc>
                  <a:tc>
                    <a:txBody>
                      <a:bodyPr/>
                      <a:lstStyle/>
                      <a:p>
                        <a:pPr algn="ctr"/>
                        <a:r>
                          <a:rPr lang="de-DE" sz="1400" b="0" strike="noStrike" cap="none" spc="0" dirty="0">
                            <a:solidFill>
                              <a:srgbClr val="C00000"/>
                            </a:solidFill>
                            <a:latin typeface="Aptos"/>
                          </a:rPr>
                          <a:t>Viel</a:t>
                        </a:r>
                      </a:p>
                    </a:txBody>
                    <a:tcPr marL="89368" marR="89368" marT="89368" marB="44684"/>
                  </a:tc>
                  <a:tc>
                    <a:txBody>
                      <a:bodyPr/>
                      <a:lstStyle/>
                      <a:p>
                        <a:pPr algn="ctr"/>
                        <a:r>
                          <a:rPr lang="de-DE" sz="1400" b="0" strike="noStrike" cap="none" spc="0" dirty="0">
                            <a:solidFill>
                              <a:schemeClr val="tx1"/>
                            </a:solidFill>
                            <a:latin typeface="+mn-lt"/>
                          </a:rPr>
                          <a:t>Mittel</a:t>
                        </a:r>
                        <a:endParaRPr lang="de-DE" sz="1400" b="0" strike="noStrike" cap="none" spc="0" dirty="0">
                          <a:solidFill>
                            <a:schemeClr val="tx1"/>
                          </a:solidFill>
                          <a:latin typeface="Aptos"/>
                        </a:endParaRPr>
                      </a:p>
                    </a:txBody>
                    <a:tcPr marL="89368" marR="89368" marT="89368" marB="44684"/>
                  </a:tc>
                  <a:extLst>
                    <a:ext uri="{0D108BD9-81ED-4DB2-BD59-A6C34878D82A}">
                      <a16:rowId xmlns:a16="http://schemas.microsoft.com/office/drawing/2014/main" val="10005"/>
                    </a:ext>
                  </a:extLst>
                </a:tr>
                <a:tr h="412087">
                  <a:tc>
                    <a:txBody>
                      <a:bodyPr/>
                      <a:lstStyle/>
                      <a:p>
                        <a:pPr defTabSz="914400">
                          <a:lnSpc>
                            <a:spcPct val="100000"/>
                          </a:lnSpc>
                        </a:pPr>
                        <a:r>
                          <a:rPr lang="de-DE" sz="1400" b="0" strike="noStrike" kern="1200" cap="none" spc="60" dirty="0">
                            <a:solidFill>
                              <a:schemeClr val="bg1"/>
                            </a:solidFill>
                            <a:latin typeface="Aptos Narrow" panose="020B0004020202020204" pitchFamily="34" charset="0"/>
                            <a:ea typeface="+mn-ea"/>
                            <a:cs typeface="+mn-cs"/>
                          </a:rPr>
                          <a:t>Kosten Erneuerung</a:t>
                        </a:r>
                      </a:p>
                    </a:txBody>
                    <a:tcPr marL="89368" marR="89368" marT="89368" marB="44684"/>
                  </a:tc>
                  <a:tc>
                    <a:txBody>
                      <a:bodyPr/>
                      <a:lstStyle/>
                      <a:p>
                        <a:pPr algn="ctr"/>
                        <a:r>
                          <a:rPr lang="de-DE" sz="1400" b="0" strike="noStrike" cap="none" spc="0" dirty="0">
                            <a:solidFill>
                              <a:schemeClr val="tx1"/>
                            </a:solidFill>
                            <a:latin typeface="Aptos"/>
                          </a:rPr>
                          <a:t>25€/qm</a:t>
                        </a:r>
                      </a:p>
                    </a:txBody>
                    <a:tcPr marL="89368" marR="89368" marT="89368" marB="44684"/>
                  </a:tc>
                  <a:tc>
                    <a:txBody>
                      <a:bodyPr/>
                      <a:lstStyle/>
                      <a:p>
                        <a:pPr algn="ctr"/>
                        <a:r>
                          <a:rPr lang="de-DE" sz="1400" b="0" strike="noStrike" cap="none" spc="0" dirty="0">
                            <a:solidFill>
                              <a:schemeClr val="tx1"/>
                            </a:solidFill>
                            <a:latin typeface="Aptos"/>
                          </a:rPr>
                          <a:t>40€/qm</a:t>
                        </a:r>
                      </a:p>
                    </a:txBody>
                    <a:tcPr marL="89368" marR="89368" marT="89368" marB="4468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strike="noStrike" cap="none" spc="0" dirty="0">
                            <a:solidFill>
                              <a:schemeClr val="tx1"/>
                            </a:solidFill>
                            <a:latin typeface="+mn-lt"/>
                          </a:rPr>
                          <a:t>40€/qm</a:t>
                        </a:r>
                      </a:p>
                    </a:txBody>
                    <a:tcPr marL="89368" marR="89368" marT="89368" marB="44684"/>
                  </a:tc>
                  <a:tc>
                    <a:txBody>
                      <a:bodyPr/>
                      <a:lstStyle/>
                      <a:p>
                        <a:pPr algn="ctr"/>
                        <a:r>
                          <a:rPr lang="de-DE" sz="1400" b="0" strike="noStrike" cap="none" spc="0" dirty="0">
                            <a:solidFill>
                              <a:srgbClr val="C00000"/>
                            </a:solidFill>
                            <a:latin typeface="Aptos"/>
                          </a:rPr>
                          <a:t>50€/qm</a:t>
                        </a:r>
                      </a:p>
                    </a:txBody>
                    <a:tcPr marL="89368" marR="89368" marT="89368" marB="44684"/>
                  </a:tc>
                  <a:tc>
                    <a:txBody>
                      <a:bodyPr/>
                      <a:lstStyle/>
                      <a:p>
                        <a:pPr algn="ctr"/>
                        <a:r>
                          <a:rPr lang="de-DE" sz="1400" b="0" strike="noStrike" cap="none" spc="0" dirty="0">
                            <a:solidFill>
                              <a:schemeClr val="tx1"/>
                            </a:solidFill>
                            <a:latin typeface="Aptos"/>
                          </a:rPr>
                          <a:t>?</a:t>
                        </a:r>
                      </a:p>
                    </a:txBody>
                    <a:tcPr marL="89368" marR="89368" marT="89368" marB="44684"/>
                  </a:tc>
                  <a:extLst>
                    <a:ext uri="{0D108BD9-81ED-4DB2-BD59-A6C34878D82A}">
                      <a16:rowId xmlns:a16="http://schemas.microsoft.com/office/drawing/2014/main" val="10006"/>
                    </a:ext>
                  </a:extLst>
                </a:tr>
                <a:tr h="412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strike="noStrike" kern="1200" cap="none" spc="60" dirty="0">
                            <a:solidFill>
                              <a:schemeClr val="bg1"/>
                            </a:solidFill>
                            <a:latin typeface="Aptos Narrow" panose="020B0004020202020204" pitchFamily="34" charset="0"/>
                            <a:ea typeface="+mn-ea"/>
                            <a:cs typeface="+mn-cs"/>
                          </a:rPr>
                          <a:t>Teilerneuerung</a:t>
                        </a:r>
                      </a:p>
                    </a:txBody>
                    <a:tcPr marL="89368" marR="89368" marT="89368" marB="44684"/>
                  </a:tc>
                  <a:tc>
                    <a:txBody>
                      <a:bodyPr/>
                      <a:lstStyle/>
                      <a:p>
                        <a:pPr algn="ctr"/>
                        <a:r>
                          <a:rPr lang="de-DE" sz="1400" b="0" strike="noStrike" cap="none" spc="0" dirty="0">
                            <a:solidFill>
                              <a:schemeClr val="tx1"/>
                            </a:solidFill>
                            <a:latin typeface="Aptos"/>
                          </a:rPr>
                          <a:t>Jährlich FIS, sonst 30 Jahre</a:t>
                        </a:r>
                      </a:p>
                    </a:txBody>
                    <a:tcPr marL="89368" marR="89368" marT="89368" marB="44684"/>
                  </a:tc>
                  <a:tc>
                    <a:txBody>
                      <a:bodyPr/>
                      <a:lstStyle/>
                      <a:p>
                        <a:pPr algn="ctr"/>
                        <a:r>
                          <a:rPr lang="de-DE" sz="1400" b="0" strike="noStrike" cap="none" spc="0" dirty="0">
                            <a:solidFill>
                              <a:schemeClr val="tx1"/>
                            </a:solidFill>
                            <a:latin typeface="Aptos"/>
                          </a:rPr>
                          <a:t>10-15 Jahre</a:t>
                        </a:r>
                      </a:p>
                    </a:txBody>
                    <a:tcPr marL="89368" marR="89368" marT="89368" marB="44684"/>
                  </a:tc>
                  <a:tc>
                    <a:txBody>
                      <a:bodyPr/>
                      <a:lstStyle/>
                      <a:p>
                        <a:pPr algn="ctr"/>
                        <a:r>
                          <a:rPr lang="de-DE" sz="1400" b="0" strike="noStrike" cap="none" spc="0" dirty="0">
                            <a:solidFill>
                              <a:schemeClr val="tx1"/>
                            </a:solidFill>
                            <a:latin typeface="Aptos"/>
                          </a:rPr>
                          <a:t>25 Jahre</a:t>
                        </a:r>
                      </a:p>
                    </a:txBody>
                    <a:tcPr marL="89368" marR="89368" marT="89368" marB="44684"/>
                  </a:tc>
                  <a:tc>
                    <a:txBody>
                      <a:bodyPr/>
                      <a:lstStyle/>
                      <a:p>
                        <a:pPr algn="ctr"/>
                        <a:r>
                          <a:rPr lang="de-DE" sz="1400" b="0" strike="noStrike" cap="none" spc="0" dirty="0">
                            <a:solidFill>
                              <a:schemeClr val="tx1"/>
                            </a:solidFill>
                            <a:latin typeface="Aptos"/>
                          </a:rPr>
                          <a:t>15-20 Jahre</a:t>
                        </a:r>
                      </a:p>
                    </a:txBody>
                    <a:tcPr marL="89368" marR="89368" marT="89368" marB="44684"/>
                  </a:tc>
                  <a:tc>
                    <a:txBody>
                      <a:bodyPr/>
                      <a:lstStyle/>
                      <a:p>
                        <a:pPr algn="ctr"/>
                        <a:r>
                          <a:rPr lang="de-DE" sz="1400" b="0" strike="noStrike" cap="none" spc="0" dirty="0">
                            <a:solidFill>
                              <a:schemeClr val="tx1"/>
                            </a:solidFill>
                            <a:latin typeface="Aptos"/>
                          </a:rPr>
                          <a:t>15-20 Jahre</a:t>
                        </a:r>
                      </a:p>
                    </a:txBody>
                    <a:tcPr marL="89368" marR="89368" marT="89368" marB="44684"/>
                  </a:tc>
                  <a:extLst>
                    <a:ext uri="{0D108BD9-81ED-4DB2-BD59-A6C34878D82A}">
                      <a16:rowId xmlns:a16="http://schemas.microsoft.com/office/drawing/2014/main" val="10007"/>
                    </a:ext>
                  </a:extLst>
                </a:tr>
                <a:tr h="412087">
                  <a:tc>
                    <a:txBody>
                      <a:bodyPr/>
                      <a:lstStyle/>
                      <a:p>
                        <a:r>
                          <a:rPr lang="de-DE" sz="1400" b="0" strike="noStrike" kern="1200" cap="none" spc="60" dirty="0">
                            <a:solidFill>
                              <a:schemeClr val="bg1"/>
                            </a:solidFill>
                            <a:latin typeface="Aptos Narrow" panose="020B0004020202020204" pitchFamily="34" charset="0"/>
                            <a:ea typeface="+mn-ea"/>
                            <a:cs typeface="+mn-cs"/>
                          </a:rPr>
                          <a:t>Gelenkschonend</a:t>
                        </a:r>
                        <a:endParaRPr lang="de-DE" sz="1400" b="1" strike="noStrike" cap="none" spc="0" dirty="0">
                          <a:solidFill>
                            <a:schemeClr val="tx1"/>
                          </a:solidFill>
                          <a:latin typeface="Aptos"/>
                        </a:endParaRPr>
                      </a:p>
                    </a:txBody>
                    <a:tcPr marL="89368" marR="89368" marT="89368" marB="44684"/>
                  </a:tc>
                  <a:tc>
                    <a:txBody>
                      <a:bodyPr/>
                      <a:lstStyle/>
                      <a:p>
                        <a:pPr algn="ctr"/>
                        <a:endParaRPr lang="de-DE" sz="1400" b="0" strike="noStrike" cap="none" spc="0" dirty="0">
                          <a:solidFill>
                            <a:schemeClr val="tx1"/>
                          </a:solidFill>
                          <a:latin typeface="Aptos"/>
                        </a:endParaRPr>
                      </a:p>
                    </a:txBody>
                    <a:tcPr marL="89368" marR="89368" marT="89368" marB="44684"/>
                  </a:tc>
                  <a:tc>
                    <a:txBody>
                      <a:bodyPr/>
                      <a:lstStyle/>
                      <a:p>
                        <a:pPr algn="ctr"/>
                        <a:endParaRPr lang="de-DE" sz="1400" b="0" strike="noStrike" cap="none" spc="0">
                          <a:solidFill>
                            <a:schemeClr val="tx1"/>
                          </a:solidFill>
                          <a:latin typeface="Aptos"/>
                        </a:endParaRPr>
                      </a:p>
                    </a:txBody>
                    <a:tcPr marL="89368" marR="89368" marT="89368" marB="44684"/>
                  </a:tc>
                  <a:tc>
                    <a:txBody>
                      <a:bodyPr/>
                      <a:lstStyle/>
                      <a:p>
                        <a:pPr algn="ctr"/>
                        <a:endParaRPr lang="de-DE" sz="1400" b="0" strike="noStrike" cap="none" spc="0">
                          <a:solidFill>
                            <a:schemeClr val="tx1"/>
                          </a:solidFill>
                          <a:latin typeface="Aptos"/>
                        </a:endParaRPr>
                      </a:p>
                    </a:txBody>
                    <a:tcPr marL="89368" marR="89368" marT="89368" marB="44684"/>
                  </a:tc>
                  <a:tc>
                    <a:txBody>
                      <a:bodyPr/>
                      <a:lstStyle/>
                      <a:p>
                        <a:pPr algn="ctr"/>
                        <a:endParaRPr lang="de-DE" sz="1400" b="0" strike="noStrike" cap="none" spc="0" dirty="0">
                          <a:solidFill>
                            <a:schemeClr val="tx1"/>
                          </a:solidFill>
                          <a:latin typeface="Aptos"/>
                        </a:endParaRPr>
                      </a:p>
                    </a:txBody>
                    <a:tcPr marL="89368" marR="89368" marT="89368" marB="44684"/>
                  </a:tc>
                  <a:tc>
                    <a:txBody>
                      <a:bodyPr/>
                      <a:lstStyle/>
                      <a:p>
                        <a:pPr algn="ctr"/>
                        <a:endParaRPr lang="de-DE" sz="1400" b="0" strike="noStrike" cap="none" spc="0" dirty="0">
                          <a:solidFill>
                            <a:schemeClr val="tx1"/>
                          </a:solidFill>
                          <a:latin typeface="Aptos"/>
                        </a:endParaRPr>
                      </a:p>
                    </a:txBody>
                    <a:tcPr marL="89368" marR="89368" marT="89368" marB="44684"/>
                  </a:tc>
                  <a:extLst>
                    <a:ext uri="{0D108BD9-81ED-4DB2-BD59-A6C34878D82A}">
                      <a16:rowId xmlns:a16="http://schemas.microsoft.com/office/drawing/2014/main" val="10008"/>
                    </a:ext>
                  </a:extLst>
                </a:tr>
              </a:tbl>
            </a:graphicData>
          </a:graphic>
        </p:graphicFrame>
        <p:pic>
          <p:nvPicPr>
            <p:cNvPr id="7" name="Grafik 6" descr="Marke Kreuz mit einfarbiger Füllung">
              <a:extLst>
                <a:ext uri="{FF2B5EF4-FFF2-40B4-BE49-F238E27FC236}">
                  <a16:creationId xmlns:a16="http://schemas.microsoft.com/office/drawing/2014/main" id="{89504CFB-3219-0F31-5327-F2637F69D3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5192" y="3622476"/>
              <a:ext cx="403458" cy="403458"/>
            </a:xfrm>
            <a:prstGeom prst="rect">
              <a:avLst/>
            </a:prstGeom>
          </p:spPr>
        </p:pic>
        <p:pic>
          <p:nvPicPr>
            <p:cNvPr id="11" name="Grafik 10" descr="Abzeichen Tick1 mit einfarbiger Füllung">
              <a:extLst>
                <a:ext uri="{FF2B5EF4-FFF2-40B4-BE49-F238E27FC236}">
                  <a16:creationId xmlns:a16="http://schemas.microsoft.com/office/drawing/2014/main" id="{4040F51A-BB09-32B2-942B-8A992A90E6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9455" y="3179946"/>
              <a:ext cx="403458" cy="403458"/>
            </a:xfrm>
            <a:prstGeom prst="rect">
              <a:avLst/>
            </a:prstGeom>
          </p:spPr>
        </p:pic>
        <p:pic>
          <p:nvPicPr>
            <p:cNvPr id="12" name="Grafik 11" descr="Abzeichen Tick1 mit einfarbiger Füllung">
              <a:extLst>
                <a:ext uri="{FF2B5EF4-FFF2-40B4-BE49-F238E27FC236}">
                  <a16:creationId xmlns:a16="http://schemas.microsoft.com/office/drawing/2014/main" id="{74319233-4963-FB4D-E1DB-20614DA38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5192" y="3179946"/>
              <a:ext cx="403458" cy="403458"/>
            </a:xfrm>
            <a:prstGeom prst="rect">
              <a:avLst/>
            </a:prstGeom>
          </p:spPr>
        </p:pic>
        <p:pic>
          <p:nvPicPr>
            <p:cNvPr id="13" name="Grafik 12" descr="Abzeichen Tick1 mit einfarbiger Füllung">
              <a:extLst>
                <a:ext uri="{FF2B5EF4-FFF2-40B4-BE49-F238E27FC236}">
                  <a16:creationId xmlns:a16="http://schemas.microsoft.com/office/drawing/2014/main" id="{92F5EAB9-3ACB-DF15-A0AF-ABF3E0E0C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0929" y="3179946"/>
              <a:ext cx="403458" cy="403458"/>
            </a:xfrm>
            <a:prstGeom prst="rect">
              <a:avLst/>
            </a:prstGeom>
          </p:spPr>
        </p:pic>
        <p:pic>
          <p:nvPicPr>
            <p:cNvPr id="14" name="Grafik 13" descr="Abzeichen Tick1 mit einfarbiger Füllung">
              <a:extLst>
                <a:ext uri="{FF2B5EF4-FFF2-40B4-BE49-F238E27FC236}">
                  <a16:creationId xmlns:a16="http://schemas.microsoft.com/office/drawing/2014/main" id="{841F915D-D500-8BC3-C23A-340E122F24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3853" y="3179946"/>
              <a:ext cx="403458" cy="403458"/>
            </a:xfrm>
            <a:prstGeom prst="rect">
              <a:avLst/>
            </a:prstGeom>
          </p:spPr>
        </p:pic>
        <p:pic>
          <p:nvPicPr>
            <p:cNvPr id="15" name="Grafik 14" descr="Marke Kreuz mit einfarbiger Füllung">
              <a:extLst>
                <a:ext uri="{FF2B5EF4-FFF2-40B4-BE49-F238E27FC236}">
                  <a16:creationId xmlns:a16="http://schemas.microsoft.com/office/drawing/2014/main" id="{BCF13286-13EA-7AEE-D60C-7009814BE0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4079" y="3179946"/>
              <a:ext cx="403458" cy="403458"/>
            </a:xfrm>
            <a:prstGeom prst="rect">
              <a:avLst/>
            </a:prstGeom>
          </p:spPr>
        </p:pic>
        <p:pic>
          <p:nvPicPr>
            <p:cNvPr id="17" name="Grafik 16" descr="Pfeil nach rechts Silhouette">
              <a:extLst>
                <a:ext uri="{FF2B5EF4-FFF2-40B4-BE49-F238E27FC236}">
                  <a16:creationId xmlns:a16="http://schemas.microsoft.com/office/drawing/2014/main" id="{B83BEC8F-8807-2BC9-BDAC-AE8A066D0E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87208" y="5834310"/>
              <a:ext cx="457200" cy="457200"/>
            </a:xfrm>
            <a:prstGeom prst="rect">
              <a:avLst/>
            </a:prstGeom>
          </p:spPr>
        </p:pic>
        <p:pic>
          <p:nvPicPr>
            <p:cNvPr id="20" name="Grafik 19" descr="Pfeil nach oben Silhouette">
              <a:extLst>
                <a:ext uri="{FF2B5EF4-FFF2-40B4-BE49-F238E27FC236}">
                  <a16:creationId xmlns:a16="http://schemas.microsoft.com/office/drawing/2014/main" id="{30F134DC-AD37-B06D-0D66-0E864817B5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66078" y="5866065"/>
              <a:ext cx="336835" cy="336835"/>
            </a:xfrm>
            <a:prstGeom prst="rect">
              <a:avLst/>
            </a:prstGeom>
          </p:spPr>
        </p:pic>
        <p:pic>
          <p:nvPicPr>
            <p:cNvPr id="21" name="Grafik 20" descr="Pfeil nach oben Silhouette">
              <a:extLst>
                <a:ext uri="{FF2B5EF4-FFF2-40B4-BE49-F238E27FC236}">
                  <a16:creationId xmlns:a16="http://schemas.microsoft.com/office/drawing/2014/main" id="{D3ECF490-58A3-85CA-8A2C-99922BF0A7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26289" y="5894492"/>
              <a:ext cx="336835" cy="336835"/>
            </a:xfrm>
            <a:prstGeom prst="rect">
              <a:avLst/>
            </a:prstGeom>
          </p:spPr>
        </p:pic>
        <p:pic>
          <p:nvPicPr>
            <p:cNvPr id="23" name="Grafik 22" descr="Pfeil nach unten Silhouette">
              <a:extLst>
                <a:ext uri="{FF2B5EF4-FFF2-40B4-BE49-F238E27FC236}">
                  <a16:creationId xmlns:a16="http://schemas.microsoft.com/office/drawing/2014/main" id="{EF8B70FF-90CE-D323-3493-2D3AD27B87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6500" y="5866064"/>
              <a:ext cx="336835" cy="336835"/>
            </a:xfrm>
            <a:prstGeom prst="rect">
              <a:avLst/>
            </a:prstGeom>
          </p:spPr>
        </p:pic>
        <p:pic>
          <p:nvPicPr>
            <p:cNvPr id="28" name="Grafik 27" descr="Pfeil nach rechts Silhouette">
              <a:extLst>
                <a:ext uri="{FF2B5EF4-FFF2-40B4-BE49-F238E27FC236}">
                  <a16:creationId xmlns:a16="http://schemas.microsoft.com/office/drawing/2014/main" id="{F2007A01-E98E-D464-6BA4-3FC7D4982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82200" y="5834310"/>
              <a:ext cx="457200" cy="457200"/>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blipFill rotWithShape="0">
          <a:blip r:embed="rId2">
            <a:alphaModFix amt="25000"/>
          </a:blip>
          <a:stretch>
            <a:fillRect t="-21999"/>
          </a:stretch>
        </a:blipFill>
        <a:effectLst/>
      </p:bgPr>
    </p:bg>
    <p:spTree>
      <p:nvGrpSpPr>
        <p:cNvPr id="1" name=""/>
        <p:cNvGrpSpPr/>
        <p:nvPr/>
      </p:nvGrpSpPr>
      <p:grpSpPr>
        <a:xfrm>
          <a:off x="0" y="0"/>
          <a:ext cx="0" cy="0"/>
          <a:chOff x="0" y="0"/>
          <a:chExt cx="0" cy="0"/>
        </a:xfrm>
      </p:grpSpPr>
      <p:sp>
        <p:nvSpPr>
          <p:cNvPr id="3" name="PlaceHolder 2"/>
          <p:cNvSpPr>
            <a:spLocks noGrp="1"/>
          </p:cNvSpPr>
          <p:nvPr>
            <p:ph type="ftr" idx="11"/>
          </p:nvPr>
        </p:nvSpPr>
        <p:spPr/>
        <p:txBody>
          <a:bodyPr/>
          <a:lstStyle/>
          <a:p>
            <a:r>
              <a:t>MTCA Platzsanierung 2025</a:t>
            </a:r>
          </a:p>
        </p:txBody>
      </p:sp>
      <p:sp>
        <p:nvSpPr>
          <p:cNvPr id="4" name="PlaceHolder 3"/>
          <p:cNvSpPr>
            <a:spLocks noGrp="1"/>
          </p:cNvSpPr>
          <p:nvPr>
            <p:ph type="sldNum" idx="12"/>
          </p:nvPr>
        </p:nvSpPr>
        <p:spPr/>
        <p:txBody>
          <a:bodyPr/>
          <a:lstStyle/>
          <a:p>
            <a:fld id="{5C620EB8-BBF1-4588-A4AA-AA1F5CCF5A43}" type="slidenum">
              <a:rPr/>
              <a:t>47</a:t>
            </a:fld>
            <a:endParaRPr/>
          </a:p>
        </p:txBody>
      </p:sp>
      <p:sp>
        <p:nvSpPr>
          <p:cNvPr id="5" name="PlaceHolder 4"/>
          <p:cNvSpPr>
            <a:spLocks noGrp="1"/>
          </p:cNvSpPr>
          <p:nvPr>
            <p:ph type="dt" idx="10"/>
          </p:nvPr>
        </p:nvSpPr>
        <p:spPr/>
        <p:txBody>
          <a:bodyPr/>
          <a:lstStyle/>
          <a:p>
            <a:fld id="{E075DF31-BA75-4FE0-B1A9-EC3DA9AD6E07}" type="datetime1">
              <a:rPr lang="de"/>
              <a:t>24.09.2025</a:t>
            </a:fld>
            <a:endParaRPr lang="de"/>
          </a:p>
        </p:txBody>
      </p:sp>
      <p:sp>
        <p:nvSpPr>
          <p:cNvPr id="260" name="PlaceHolder 1"/>
          <p:cNvSpPr>
            <a:spLocks noGrp="1"/>
          </p:cNvSpPr>
          <p:nvPr>
            <p:ph type="title" idx="4294967295"/>
          </p:nvPr>
        </p:nvSpPr>
        <p:spPr>
          <a:xfrm>
            <a:off x="0" y="365125"/>
            <a:ext cx="10515600" cy="1325563"/>
          </a:xfrm>
          <a:prstGeom prst="rect">
            <a:avLst/>
          </a:prstGeom>
          <a:noFill/>
          <a:ln w="0">
            <a:noFill/>
          </a:ln>
        </p:spPr>
        <p:txBody>
          <a:bodyPr anchor="ctr">
            <a:normAutofit/>
          </a:bodyPr>
          <a:lstStyle/>
          <a:p>
            <a:pPr indent="0" algn="ctr" defTabSz="914400">
              <a:lnSpc>
                <a:spcPct val="90000"/>
              </a:lnSpc>
              <a:buNone/>
            </a:pPr>
            <a:r>
              <a:rPr lang="de-DE" sz="5400" b="0" strike="noStrike" spc="-1">
                <a:solidFill>
                  <a:schemeClr val="dk1"/>
                </a:solidFill>
                <a:latin typeface="Calisto MT"/>
              </a:rPr>
              <a:t>Beläge - Kosten</a:t>
            </a:r>
            <a:endParaRPr lang="de-DE" sz="5400" b="0" strike="noStrike" spc="-1">
              <a:solidFill>
                <a:schemeClr val="dk1"/>
              </a:solidFill>
              <a:latin typeface="Aptos"/>
            </a:endParaRPr>
          </a:p>
        </p:txBody>
      </p:sp>
      <p:graphicFrame>
        <p:nvGraphicFramePr>
          <p:cNvPr id="261" name="Inhaltsplatzhalter 16"/>
          <p:cNvGraphicFramePr/>
          <p:nvPr/>
        </p:nvGraphicFramePr>
        <p:xfrm>
          <a:off x="838080" y="1471680"/>
          <a:ext cx="10515240" cy="48200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B3FB76-2B19-93F9-A338-E409081F9DB5}"/>
            </a:ext>
          </a:extLst>
        </p:cNvPr>
        <p:cNvGrpSpPr/>
        <p:nvPr/>
      </p:nvGrpSpPr>
      <p:grpSpPr>
        <a:xfrm>
          <a:off x="0" y="0"/>
          <a:ext cx="0" cy="0"/>
          <a:chOff x="0" y="0"/>
          <a:chExt cx="0" cy="0"/>
        </a:xfrm>
      </p:grpSpPr>
      <p:sp useBgFill="1">
        <p:nvSpPr>
          <p:cNvPr id="265" name="Rectangle 264">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laceHolder 1">
            <a:extLst>
              <a:ext uri="{FF2B5EF4-FFF2-40B4-BE49-F238E27FC236}">
                <a16:creationId xmlns:a16="http://schemas.microsoft.com/office/drawing/2014/main" id="{6680A257-E755-EBD9-CF64-E3F406785FA3}"/>
              </a:ext>
            </a:extLst>
          </p:cNvPr>
          <p:cNvSpPr>
            <a:spLocks noGrp="1"/>
          </p:cNvSpPr>
          <p:nvPr>
            <p:ph type="title" idx="4294967295"/>
          </p:nvPr>
        </p:nvSpPr>
        <p:spPr>
          <a:xfrm>
            <a:off x="838200" y="302615"/>
            <a:ext cx="10512552" cy="3673579"/>
          </a:xfrm>
          <a:prstGeom prst="rect">
            <a:avLst/>
          </a:prstGeom>
        </p:spPr>
        <p:txBody>
          <a:bodyPr vert="horz" lIns="91440" tIns="45720" rIns="91440" bIns="45720" rtlCol="0" anchor="b">
            <a:normAutofit/>
          </a:bodyPr>
          <a:lstStyle/>
          <a:p>
            <a:pPr indent="0"/>
            <a:r>
              <a:rPr lang="en-US" sz="6600" b="0" strike="noStrike" kern="1200" spc="-1" dirty="0" err="1">
                <a:solidFill>
                  <a:schemeClr val="tx1"/>
                </a:solidFill>
                <a:latin typeface="+mj-lt"/>
                <a:ea typeface="+mj-ea"/>
                <a:cs typeface="+mj-cs"/>
              </a:rPr>
              <a:t>Fragerunde</a:t>
            </a:r>
            <a:r>
              <a:rPr lang="en-US" sz="6600" b="0" strike="noStrike" kern="1200" spc="-1" dirty="0">
                <a:solidFill>
                  <a:schemeClr val="tx1"/>
                </a:solidFill>
                <a:latin typeface="+mj-lt"/>
                <a:ea typeface="+mj-ea"/>
                <a:cs typeface="+mj-cs"/>
              </a:rPr>
              <a:t> – </a:t>
            </a:r>
            <a:r>
              <a:rPr lang="en-US" sz="6600" b="0" strike="noStrike" kern="1200" spc="-1" dirty="0" err="1">
                <a:solidFill>
                  <a:schemeClr val="tx1"/>
                </a:solidFill>
                <a:latin typeface="+mj-lt"/>
                <a:ea typeface="+mj-ea"/>
                <a:cs typeface="+mj-cs"/>
              </a:rPr>
              <a:t>Beläge</a:t>
            </a:r>
            <a:endParaRPr lang="en-US" sz="6600" b="0" strike="noStrike" kern="1200" spc="-1" dirty="0">
              <a:solidFill>
                <a:schemeClr val="tx1"/>
              </a:solidFill>
              <a:latin typeface="+mj-lt"/>
              <a:ea typeface="+mj-ea"/>
              <a:cs typeface="+mj-cs"/>
            </a:endParaRPr>
          </a:p>
        </p:txBody>
      </p:sp>
      <p:sp>
        <p:nvSpPr>
          <p:cNvPr id="267"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ceHolder 4">
            <a:extLst>
              <a:ext uri="{FF2B5EF4-FFF2-40B4-BE49-F238E27FC236}">
                <a16:creationId xmlns:a16="http://schemas.microsoft.com/office/drawing/2014/main" id="{6DB08753-8691-1BF4-4CD3-B1BB4A9C9EB4}"/>
              </a:ext>
            </a:extLst>
          </p:cNvPr>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E075DF31-BA75-4FE0-B1A9-EC3DA9AD6E07}" type="datetime1">
              <a:rPr lang="en-US">
                <a:solidFill>
                  <a:schemeClr val="tx1">
                    <a:tint val="75000"/>
                  </a:schemeClr>
                </a:solidFill>
                <a:latin typeface="+mn-lt"/>
              </a:rPr>
              <a:pPr>
                <a:spcAft>
                  <a:spcPts val="600"/>
                </a:spcAft>
              </a:pPr>
              <a:t>9/25/2025</a:t>
            </a:fld>
            <a:endParaRPr lang="en-US">
              <a:solidFill>
                <a:schemeClr val="tx1">
                  <a:tint val="75000"/>
                </a:schemeClr>
              </a:solidFill>
              <a:latin typeface="+mn-lt"/>
            </a:endParaRPr>
          </a:p>
        </p:txBody>
      </p:sp>
      <p:sp>
        <p:nvSpPr>
          <p:cNvPr id="3" name="PlaceHolder 2">
            <a:extLst>
              <a:ext uri="{FF2B5EF4-FFF2-40B4-BE49-F238E27FC236}">
                <a16:creationId xmlns:a16="http://schemas.microsoft.com/office/drawing/2014/main" id="{BCCC6236-C381-16B4-D54C-33EB5B7EC61F}"/>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MTCA Platzsanierung 2025</a:t>
            </a:r>
          </a:p>
        </p:txBody>
      </p:sp>
      <p:sp>
        <p:nvSpPr>
          <p:cNvPr id="4" name="PlaceHolder 3">
            <a:extLst>
              <a:ext uri="{FF2B5EF4-FFF2-40B4-BE49-F238E27FC236}">
                <a16:creationId xmlns:a16="http://schemas.microsoft.com/office/drawing/2014/main" id="{4436F633-F4FD-ADFF-88CF-1ACADF56B0AD}"/>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5C620EB8-BBF1-4588-A4AA-AA1F5CCF5A43}" type="slidenum">
              <a:rPr lang="en-US">
                <a:solidFill>
                  <a:schemeClr val="tx1">
                    <a:tint val="75000"/>
                  </a:schemeClr>
                </a:solidFill>
                <a:latin typeface="+mn-lt"/>
              </a:rPr>
              <a:pPr>
                <a:spcAft>
                  <a:spcPts val="600"/>
                </a:spcAft>
              </a:pPr>
              <a:t>48</a:t>
            </a:fld>
            <a:endParaRPr lang="en-US">
              <a:solidFill>
                <a:schemeClr val="tx1">
                  <a:tint val="75000"/>
                </a:schemeClr>
              </a:solidFill>
              <a:latin typeface="+mn-lt"/>
            </a:endParaRPr>
          </a:p>
        </p:txBody>
      </p:sp>
      <p:sp>
        <p:nvSpPr>
          <p:cNvPr id="6" name="Textfeld 5">
            <a:extLst>
              <a:ext uri="{FF2B5EF4-FFF2-40B4-BE49-F238E27FC236}">
                <a16:creationId xmlns:a16="http://schemas.microsoft.com/office/drawing/2014/main" id="{85E41CD9-46FF-2690-459B-263C4CD0D936}"/>
              </a:ext>
            </a:extLst>
          </p:cNvPr>
          <p:cNvSpPr txBox="1"/>
          <p:nvPr/>
        </p:nvSpPr>
        <p:spPr>
          <a:xfrm>
            <a:off x="1035050" y="3965197"/>
            <a:ext cx="6616700" cy="646331"/>
          </a:xfrm>
          <a:prstGeom prst="rect">
            <a:avLst/>
          </a:prstGeom>
          <a:noFill/>
        </p:spPr>
        <p:txBody>
          <a:bodyPr wrap="square" rtlCol="0">
            <a:spAutoFit/>
          </a:bodyPr>
          <a:lstStyle/>
          <a:p>
            <a:r>
              <a:rPr lang="de-DE" dirty="0"/>
              <a:t>Zum konkreten Vorhaben kommen wir im Anschluss.</a:t>
            </a:r>
            <a:br>
              <a:rPr lang="de-DE" dirty="0"/>
            </a:br>
            <a:r>
              <a:rPr lang="de-DE" dirty="0"/>
              <a:t>Am Ende der Präsentation bleibt noch mehr Zeit für Fragen</a:t>
            </a:r>
          </a:p>
        </p:txBody>
      </p:sp>
    </p:spTree>
    <p:extLst>
      <p:ext uri="{BB962C8B-B14F-4D97-AF65-F5344CB8AC3E}">
        <p14:creationId xmlns:p14="http://schemas.microsoft.com/office/powerpoint/2010/main" val="286235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558DBAB-6E5E-70ED-6D11-78DD6C9E5899}"/>
              </a:ext>
            </a:extLst>
          </p:cNvPr>
          <p:cNvSpPr>
            <a:spLocks noGrp="1"/>
          </p:cNvSpPr>
          <p:nvPr>
            <p:ph type="title"/>
          </p:nvPr>
        </p:nvSpPr>
        <p:spPr>
          <a:xfrm>
            <a:off x="485599" y="-62304"/>
            <a:ext cx="6881026" cy="1322887"/>
          </a:xfrm>
        </p:spPr>
        <p:txBody>
          <a:bodyPr vert="horz" lIns="91440" tIns="45720" rIns="91440" bIns="45720" rtlCol="0" anchor="ctr">
            <a:normAutofit/>
          </a:bodyPr>
          <a:lstStyle/>
          <a:p>
            <a:r>
              <a:rPr lang="en-US" kern="1200" spc="-1" dirty="0" err="1">
                <a:solidFill>
                  <a:schemeClr val="tx1"/>
                </a:solidFill>
                <a:latin typeface="+mj-lt"/>
                <a:ea typeface="+mj-ea"/>
                <a:cs typeface="+mj-cs"/>
              </a:rPr>
              <a:t>Zeitplan</a:t>
            </a:r>
            <a:r>
              <a:rPr lang="en-US" kern="1200" spc="-1" dirty="0">
                <a:solidFill>
                  <a:schemeClr val="tx1"/>
                </a:solidFill>
                <a:latin typeface="+mj-lt"/>
                <a:ea typeface="+mj-ea"/>
                <a:cs typeface="+mj-cs"/>
              </a:rPr>
              <a:t> bis </a:t>
            </a:r>
            <a:r>
              <a:rPr lang="en-US" kern="1200" spc="-1" dirty="0" err="1">
                <a:solidFill>
                  <a:schemeClr val="tx1"/>
                </a:solidFill>
                <a:latin typeface="+mj-lt"/>
                <a:ea typeface="+mj-ea"/>
                <a:cs typeface="+mj-cs"/>
              </a:rPr>
              <a:t>Baubeginn</a:t>
            </a:r>
            <a:endParaRPr lang="en-US" kern="1200" dirty="0">
              <a:solidFill>
                <a:schemeClr val="tx1"/>
              </a:solidFill>
              <a:latin typeface="+mj-lt"/>
              <a:ea typeface="+mj-ea"/>
              <a:cs typeface="+mj-cs"/>
            </a:endParaRPr>
          </a:p>
        </p:txBody>
      </p:sp>
      <p:sp>
        <p:nvSpPr>
          <p:cNvPr id="4" name="Inhaltsplatzhalter 3">
            <a:extLst>
              <a:ext uri="{FF2B5EF4-FFF2-40B4-BE49-F238E27FC236}">
                <a16:creationId xmlns:a16="http://schemas.microsoft.com/office/drawing/2014/main" id="{1AE2FD03-D28E-61CD-A812-0CE955C5A26F}"/>
              </a:ext>
            </a:extLst>
          </p:cNvPr>
          <p:cNvSpPr>
            <a:spLocks noGrp="1"/>
          </p:cNvSpPr>
          <p:nvPr>
            <p:ph/>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6795" y="1260584"/>
            <a:ext cx="7709647" cy="3332783"/>
          </a:xfrm>
        </p:spPr>
        <p:txBody>
          <a:bodyPr anchor="t">
            <a:noAutofit/>
          </a:bodyPr>
          <a:lstStyle/>
          <a:p>
            <a:pPr marL="0" indent="0" rtl="0" eaLnBrk="1" latinLnBrk="0" hangingPunct="1">
              <a:lnSpc>
                <a:spcPct val="100000"/>
              </a:lnSpc>
              <a:buNone/>
            </a:pPr>
            <a:r>
              <a:rPr lang="de-DE" sz="1600" b="1" dirty="0">
                <a:solidFill>
                  <a:srgbClr val="000000"/>
                </a:solidFill>
                <a:effectLst/>
                <a:latin typeface="Aptos Display" panose="020B0004020202020204" pitchFamily="34" charset="0"/>
              </a:rPr>
              <a:t>PHASE 1</a:t>
            </a:r>
            <a:r>
              <a:rPr lang="de-DE" sz="1600" dirty="0">
                <a:solidFill>
                  <a:srgbClr val="000000"/>
                </a:solidFill>
                <a:latin typeface="Aptos Display" panose="020B0004020202020204" pitchFamily="34" charset="0"/>
              </a:rPr>
              <a:t> - </a:t>
            </a:r>
            <a:r>
              <a:rPr lang="de-DE" sz="1600" b="1" dirty="0">
                <a:solidFill>
                  <a:srgbClr val="000000"/>
                </a:solidFill>
                <a:effectLst/>
                <a:latin typeface="Aptos Display" panose="020B0004020202020204" pitchFamily="34" charset="0"/>
              </a:rPr>
              <a:t>GRUNDLAGEN ERARBEITEN</a:t>
            </a:r>
            <a:br>
              <a:rPr lang="de-DE" sz="1600" b="1" dirty="0">
                <a:solidFill>
                  <a:srgbClr val="000000"/>
                </a:solidFill>
                <a:effectLst/>
                <a:latin typeface="Aptos Display" panose="020B0004020202020204" pitchFamily="34" charset="0"/>
              </a:rPr>
            </a:br>
            <a:r>
              <a:rPr lang="de-DE" sz="1600" i="1" dirty="0">
                <a:solidFill>
                  <a:srgbClr val="000000"/>
                </a:solidFill>
                <a:effectLst/>
                <a:latin typeface="Aptos Display" panose="020B0004020202020204" pitchFamily="34" charset="0"/>
              </a:rPr>
              <a:t>Projektteam bestehend aus Vorstand (Marco, Steffen, Fabian)</a:t>
            </a:r>
          </a:p>
          <a:p>
            <a:pPr marL="0" indent="0" rtl="0" eaLnBrk="1" latinLnBrk="0" hangingPunct="1">
              <a:lnSpc>
                <a:spcPct val="100000"/>
              </a:lnSpc>
              <a:buNone/>
            </a:pPr>
            <a:br>
              <a:rPr lang="de-DE" sz="1600" dirty="0">
                <a:solidFill>
                  <a:srgbClr val="000000"/>
                </a:solidFill>
                <a:effectLst/>
                <a:latin typeface="Aptos Display" panose="020B0004020202020204" pitchFamily="34" charset="0"/>
              </a:rPr>
            </a:br>
            <a:r>
              <a:rPr lang="de-DE" sz="1600" dirty="0">
                <a:solidFill>
                  <a:srgbClr val="000000"/>
                </a:solidFill>
                <a:effectLst/>
                <a:latin typeface="Aptos Display" panose="020B0004020202020204" pitchFamily="34" charset="0"/>
              </a:rPr>
              <a:t>Erfassung und Aufbereitung relevanter Informationen sowie Einholung von Angeboten. Finanzielle Analyse der unterschiedlichen Optionen.</a:t>
            </a:r>
            <a:br>
              <a:rPr lang="de-DE" sz="1600" dirty="0">
                <a:solidFill>
                  <a:srgbClr val="000000"/>
                </a:solidFill>
                <a:effectLst/>
                <a:latin typeface="Aptos Display" panose="020B0004020202020204" pitchFamily="34" charset="0"/>
              </a:rPr>
            </a:br>
            <a:r>
              <a:rPr lang="de-DE" sz="1600" dirty="0">
                <a:solidFill>
                  <a:srgbClr val="000000"/>
                </a:solidFill>
                <a:effectLst/>
                <a:latin typeface="Aptos Display" panose="020B0004020202020204" pitchFamily="34" charset="0"/>
              </a:rPr>
              <a:t>Vorbereitung der notwendigen Nachweise für Förderanträge (Pachtverträge, Jahresabschlüsse, Kosten- und Baupläne etc.)</a:t>
            </a:r>
          </a:p>
          <a:p>
            <a:pPr marL="0" indent="0" rtl="0" eaLnBrk="1" latinLnBrk="0" hangingPunct="1">
              <a:lnSpc>
                <a:spcPct val="100000"/>
              </a:lnSpc>
              <a:buNone/>
            </a:pPr>
            <a:br>
              <a:rPr lang="de-DE" sz="1600" dirty="0">
                <a:solidFill>
                  <a:srgbClr val="000000"/>
                </a:solidFill>
                <a:effectLst/>
                <a:latin typeface="Aptos Display" panose="020B0004020202020204" pitchFamily="34" charset="0"/>
              </a:rPr>
            </a:br>
            <a:r>
              <a:rPr lang="de-DE" sz="1600" dirty="0">
                <a:solidFill>
                  <a:srgbClr val="000000"/>
                </a:solidFill>
                <a:effectLst/>
                <a:latin typeface="Aptos Display" panose="020B0004020202020204" pitchFamily="34" charset="0"/>
              </a:rPr>
              <a:t>  -&gt; Ziel: Einreichung der Förderanträge inklusive Leistungsverzeichnis und zugehöriger Anlagen</a:t>
            </a:r>
          </a:p>
        </p:txBody>
      </p:sp>
      <p:pic>
        <p:nvPicPr>
          <p:cNvPr id="8" name="Grafik 7" descr="Tageskalender mit einfarbiger Füllung">
            <a:extLst>
              <a:ext uri="{FF2B5EF4-FFF2-40B4-BE49-F238E27FC236}">
                <a16:creationId xmlns:a16="http://schemas.microsoft.com/office/drawing/2014/main" id="{5E6A4F12-5563-E586-36FB-C43034B3D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981" y="1990229"/>
            <a:ext cx="2906973" cy="2906973"/>
          </a:xfrm>
          <a:prstGeom prst="rect">
            <a:avLst/>
          </a:prstGeom>
        </p:spPr>
      </p:pic>
      <p:sp>
        <p:nvSpPr>
          <p:cNvPr id="9" name="Rechteck 8">
            <a:extLst>
              <a:ext uri="{FF2B5EF4-FFF2-40B4-BE49-F238E27FC236}">
                <a16:creationId xmlns:a16="http://schemas.microsoft.com/office/drawing/2014/main" id="{4F4D1C8F-6FE1-4E14-2893-D825810A350D}"/>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192141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92A212-C67E-9253-D719-84C596A5F896}"/>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C19A8F3E-9146-996F-651A-6D00A7B9ECB2}"/>
              </a:ext>
            </a:extLst>
          </p:cNvPr>
          <p:cNvSpPr>
            <a:spLocks noGrp="1"/>
          </p:cNvSpPr>
          <p:nvPr>
            <p:ph type="sldNum" idx="12"/>
          </p:nvPr>
        </p:nvSpPr>
        <p:spPr>
          <a:xfrm>
            <a:off x="8595360" y="6356350"/>
            <a:ext cx="2743200" cy="365125"/>
          </a:xfrm>
        </p:spPr>
        <p:txBody>
          <a:bodyPr vert="horz" lIns="91440" tIns="45720" rIns="91440" bIns="45720" rtlCol="0" anchor="ctr">
            <a:normAutofit/>
          </a:bodyPr>
          <a:lstStyle/>
          <a:p>
            <a:pPr>
              <a:spcAft>
                <a:spcPts val="600"/>
              </a:spcAft>
            </a:pPr>
            <a:fld id="{E73DD3CD-DA75-4B5E-BD78-652A6D11D01E}" type="slidenum">
              <a:rPr lang="en-US" smtClean="0">
                <a:solidFill>
                  <a:schemeClr val="tx1">
                    <a:lumMod val="50000"/>
                    <a:lumOff val="50000"/>
                  </a:schemeClr>
                </a:solidFill>
                <a:latin typeface="+mn-lt"/>
              </a:rPr>
              <a:pPr>
                <a:spcAft>
                  <a:spcPts val="600"/>
                </a:spcAft>
              </a:pPr>
              <a:t>5</a:t>
            </a:fld>
            <a:endParaRPr lang="en-US" dirty="0">
              <a:solidFill>
                <a:schemeClr val="tx1">
                  <a:lumMod val="50000"/>
                  <a:lumOff val="50000"/>
                </a:schemeClr>
              </a:solidFill>
              <a:latin typeface="+mn-lt"/>
            </a:endParaRPr>
          </a:p>
        </p:txBody>
      </p:sp>
      <p:sp>
        <p:nvSpPr>
          <p:cNvPr id="9" name="PlaceHolder 8">
            <a:extLst>
              <a:ext uri="{FF2B5EF4-FFF2-40B4-BE49-F238E27FC236}">
                <a16:creationId xmlns:a16="http://schemas.microsoft.com/office/drawing/2014/main" id="{9E18BBC5-5E26-B4D2-7CEF-BD1BEF5FE413}"/>
              </a:ext>
            </a:extLst>
          </p:cNvPr>
          <p:cNvSpPr>
            <a:spLocks noGrp="1"/>
          </p:cNvSpPr>
          <p:nvPr>
            <p:ph type="dt" idx="10"/>
          </p:nvPr>
        </p:nvSpPr>
        <p:spPr>
          <a:xfrm>
            <a:off x="841248" y="6356350"/>
            <a:ext cx="2743200" cy="365125"/>
          </a:xfrm>
        </p:spPr>
        <p:txBody>
          <a:bodyPr vert="horz" lIns="91440" tIns="45720" rIns="91440" bIns="45720" rtlCol="0" anchor="ctr">
            <a:normAutofit/>
          </a:bodyPr>
          <a:lstStyle/>
          <a:p>
            <a:pPr>
              <a:spcAft>
                <a:spcPts val="600"/>
              </a:spcAft>
            </a:pPr>
            <a:fld id="{3B962857-F3F0-4909-9772-A13DF441E699}" type="datetime1">
              <a:rPr lang="en-US" smtClean="0">
                <a:solidFill>
                  <a:schemeClr val="tx1">
                    <a:lumMod val="50000"/>
                    <a:lumOff val="50000"/>
                  </a:schemeClr>
                </a:solidFill>
                <a:latin typeface="+mn-lt"/>
              </a:rPr>
              <a:pPr>
                <a:spcAft>
                  <a:spcPts val="600"/>
                </a:spcAft>
              </a:pPr>
              <a:t>9/24/2025</a:t>
            </a:fld>
            <a:endParaRPr lang="en-US">
              <a:solidFill>
                <a:schemeClr val="tx1">
                  <a:lumMod val="50000"/>
                  <a:lumOff val="50000"/>
                </a:schemeClr>
              </a:solidFill>
              <a:latin typeface="+mn-lt"/>
            </a:endParaRPr>
          </a:p>
        </p:txBody>
      </p:sp>
      <p:sp>
        <p:nvSpPr>
          <p:cNvPr id="15" name="Textfeld 14">
            <a:extLst>
              <a:ext uri="{FF2B5EF4-FFF2-40B4-BE49-F238E27FC236}">
                <a16:creationId xmlns:a16="http://schemas.microsoft.com/office/drawing/2014/main" id="{755200E2-E9FC-18C7-1DAB-B0FE55A9D8EB}"/>
              </a:ext>
            </a:extLst>
          </p:cNvPr>
          <p:cNvSpPr txBox="1"/>
          <p:nvPr/>
        </p:nvSpPr>
        <p:spPr>
          <a:xfrm>
            <a:off x="1051393" y="2192144"/>
            <a:ext cx="6348283" cy="1752730"/>
          </a:xfrm>
          <a:prstGeom prst="rect">
            <a:avLst/>
          </a:prstGeom>
        </p:spPr>
        <p:txBody>
          <a:bodyPr vert="horz" lIns="91440" tIns="45720" rIns="91440" bIns="45720" rtlCol="0" anchor="ctr">
            <a:normAutofit/>
          </a:bodyPr>
          <a:lstStyle/>
          <a:p>
            <a:pPr>
              <a:lnSpc>
                <a:spcPct val="90000"/>
              </a:lnSpc>
              <a:spcAft>
                <a:spcPts val="600"/>
              </a:spcAft>
            </a:pPr>
            <a:r>
              <a:rPr lang="en-US" sz="1700" dirty="0"/>
              <a:t>Die </a:t>
            </a:r>
            <a:r>
              <a:rPr lang="en-US" sz="1700" dirty="0" err="1"/>
              <a:t>Deckschicht</a:t>
            </a:r>
            <a:r>
              <a:rPr lang="en-US" sz="1700" dirty="0"/>
              <a:t> </a:t>
            </a:r>
            <a:r>
              <a:rPr lang="en-US" sz="1700" dirty="0" err="1"/>
              <a:t>wird</a:t>
            </a:r>
            <a:r>
              <a:rPr lang="en-US" sz="1700" dirty="0"/>
              <a:t> </a:t>
            </a:r>
            <a:r>
              <a:rPr lang="en-US" sz="1700" dirty="0" err="1"/>
              <a:t>durch</a:t>
            </a:r>
            <a:r>
              <a:rPr lang="en-US" sz="1700" dirty="0"/>
              <a:t> </a:t>
            </a:r>
            <a:r>
              <a:rPr lang="en-US" sz="1700" dirty="0" err="1"/>
              <a:t>organische</a:t>
            </a:r>
            <a:r>
              <a:rPr lang="en-US" sz="1700" dirty="0"/>
              <a:t> </a:t>
            </a:r>
            <a:r>
              <a:rPr lang="en-US" sz="1700" dirty="0" err="1"/>
              <a:t>Materialien</a:t>
            </a:r>
            <a:r>
              <a:rPr lang="en-US" sz="1700" dirty="0"/>
              <a:t> </a:t>
            </a:r>
            <a:r>
              <a:rPr lang="en-US" sz="1700" dirty="0" err="1"/>
              <a:t>angegriffen</a:t>
            </a:r>
            <a:r>
              <a:rPr lang="en-US" sz="1700" dirty="0"/>
              <a:t> und </a:t>
            </a:r>
            <a:r>
              <a:rPr lang="en-US" sz="1700" dirty="0" err="1"/>
              <a:t>setzt</a:t>
            </a:r>
            <a:r>
              <a:rPr lang="en-US" sz="1700" dirty="0"/>
              <a:t> </a:t>
            </a:r>
            <a:r>
              <a:rPr lang="en-US" sz="1700" dirty="0" err="1"/>
              <a:t>sich</a:t>
            </a:r>
            <a:r>
              <a:rPr lang="en-US" sz="1700" dirty="0"/>
              <a:t> fest (Moose)</a:t>
            </a:r>
          </a:p>
          <a:p>
            <a:pPr>
              <a:lnSpc>
                <a:spcPct val="90000"/>
              </a:lnSpc>
              <a:spcAft>
                <a:spcPts val="600"/>
              </a:spcAft>
            </a:pPr>
            <a:r>
              <a:rPr lang="en-US" sz="1700" dirty="0"/>
              <a:t>Die Körner </a:t>
            </a:r>
            <a:r>
              <a:rPr lang="en-US" sz="1700" dirty="0" err="1"/>
              <a:t>werden</a:t>
            </a:r>
            <a:r>
              <a:rPr lang="en-US" sz="1700" dirty="0"/>
              <a:t> </a:t>
            </a:r>
            <a:r>
              <a:rPr lang="en-US" sz="1700" dirty="0" err="1"/>
              <a:t>durch</a:t>
            </a:r>
            <a:r>
              <a:rPr lang="en-US" sz="1700" dirty="0"/>
              <a:t> die </a:t>
            </a:r>
            <a:r>
              <a:rPr lang="en-US" sz="1700" dirty="0" err="1"/>
              <a:t>Belastung</a:t>
            </a:r>
            <a:r>
              <a:rPr lang="en-US" sz="1700" dirty="0"/>
              <a:t> und </a:t>
            </a:r>
            <a:r>
              <a:rPr lang="en-US" sz="1700" dirty="0" err="1"/>
              <a:t>Witterungseinflüsse</a:t>
            </a:r>
            <a:r>
              <a:rPr lang="en-US" sz="1700" dirty="0"/>
              <a:t> immer </a:t>
            </a:r>
            <a:r>
              <a:rPr lang="en-US" sz="1700" dirty="0" err="1"/>
              <a:t>feiner</a:t>
            </a:r>
            <a:r>
              <a:rPr lang="en-US" sz="1700" dirty="0"/>
              <a:t> </a:t>
            </a:r>
            <a:r>
              <a:rPr lang="en-US" sz="1700" dirty="0" err="1"/>
              <a:t>gemahlen</a:t>
            </a:r>
            <a:endParaRPr lang="en-US" sz="1700" dirty="0"/>
          </a:p>
          <a:p>
            <a:pPr>
              <a:lnSpc>
                <a:spcPct val="90000"/>
              </a:lnSpc>
              <a:spcAft>
                <a:spcPts val="600"/>
              </a:spcAft>
            </a:pPr>
            <a:r>
              <a:rPr lang="en-US" sz="1700" dirty="0"/>
              <a:t>Die </a:t>
            </a:r>
            <a:r>
              <a:rPr lang="en-US" sz="1700" dirty="0" err="1"/>
              <a:t>dynamische</a:t>
            </a:r>
            <a:r>
              <a:rPr lang="en-US" sz="1700" dirty="0"/>
              <a:t> </a:t>
            </a:r>
            <a:r>
              <a:rPr lang="en-US" sz="1700" dirty="0" err="1"/>
              <a:t>Schicht</a:t>
            </a:r>
            <a:r>
              <a:rPr lang="en-US" sz="1700" dirty="0"/>
              <a:t> </a:t>
            </a:r>
            <a:r>
              <a:rPr lang="en-US" sz="1700" dirty="0" err="1"/>
              <a:t>speichert</a:t>
            </a:r>
            <a:r>
              <a:rPr lang="en-US" sz="1700" dirty="0"/>
              <a:t> Wasser, </a:t>
            </a:r>
            <a:r>
              <a:rPr lang="en-US" sz="1700" dirty="0" err="1"/>
              <a:t>durch</a:t>
            </a:r>
            <a:r>
              <a:rPr lang="en-US" sz="1700" dirty="0"/>
              <a:t> Frost </a:t>
            </a:r>
            <a:r>
              <a:rPr lang="en-US" sz="1700" dirty="0" err="1"/>
              <a:t>dehnt</a:t>
            </a:r>
            <a:r>
              <a:rPr lang="en-US" sz="1700" dirty="0"/>
              <a:t> </a:t>
            </a:r>
            <a:r>
              <a:rPr lang="en-US" sz="1700" dirty="0" err="1"/>
              <a:t>sie</a:t>
            </a:r>
            <a:r>
              <a:rPr lang="en-US" sz="1700" dirty="0"/>
              <a:t> </a:t>
            </a:r>
            <a:r>
              <a:rPr lang="en-US" sz="1700" dirty="0" err="1"/>
              <a:t>sich</a:t>
            </a:r>
            <a:r>
              <a:rPr lang="en-US" sz="1700" dirty="0"/>
              <a:t> </a:t>
            </a:r>
            <a:r>
              <a:rPr lang="en-US" sz="1700" dirty="0" err="1"/>
              <a:t>aus</a:t>
            </a:r>
            <a:r>
              <a:rPr lang="en-US" sz="1700" dirty="0"/>
              <a:t> und die </a:t>
            </a:r>
            <a:r>
              <a:rPr lang="en-US" sz="1700" dirty="0" err="1"/>
              <a:t>Deckschicht</a:t>
            </a:r>
            <a:r>
              <a:rPr lang="en-US" sz="1700" dirty="0"/>
              <a:t> </a:t>
            </a:r>
            <a:r>
              <a:rPr lang="en-US" sz="1700" dirty="0" err="1"/>
              <a:t>platzt</a:t>
            </a:r>
            <a:r>
              <a:rPr lang="en-US" sz="1700" dirty="0"/>
              <a:t> auf</a:t>
            </a:r>
          </a:p>
        </p:txBody>
      </p:sp>
      <p:sp>
        <p:nvSpPr>
          <p:cNvPr id="16" name="Textfeld 15">
            <a:extLst>
              <a:ext uri="{FF2B5EF4-FFF2-40B4-BE49-F238E27FC236}">
                <a16:creationId xmlns:a16="http://schemas.microsoft.com/office/drawing/2014/main" id="{FA17EE94-8212-CC48-494C-04F1126FB179}"/>
              </a:ext>
            </a:extLst>
          </p:cNvPr>
          <p:cNvSpPr txBox="1"/>
          <p:nvPr/>
        </p:nvSpPr>
        <p:spPr>
          <a:xfrm>
            <a:off x="476541" y="1190545"/>
            <a:ext cx="8278988" cy="833285"/>
          </a:xfrm>
          <a:prstGeom prst="rect">
            <a:avLst/>
          </a:prstGeom>
        </p:spPr>
        <p:txBody>
          <a:bodyPr vert="horz" lIns="91440" tIns="45720" rIns="91440" bIns="45720" rtlCol="0" anchor="ctr">
            <a:normAutofit/>
          </a:bodyPr>
          <a:lstStyle/>
          <a:p>
            <a:pPr>
              <a:lnSpc>
                <a:spcPct val="90000"/>
              </a:lnSpc>
              <a:spcAft>
                <a:spcPts val="600"/>
              </a:spcAft>
            </a:pPr>
            <a:r>
              <a:rPr lang="en-US" sz="1700" dirty="0"/>
              <a:t>Die </a:t>
            </a:r>
            <a:r>
              <a:rPr lang="en-US" sz="1700" dirty="0" err="1"/>
              <a:t>Deckschicht</a:t>
            </a:r>
            <a:r>
              <a:rPr lang="en-US" sz="1700" dirty="0"/>
              <a:t> </a:t>
            </a:r>
            <a:r>
              <a:rPr lang="en-US" sz="1700" dirty="0" err="1"/>
              <a:t>wird</a:t>
            </a:r>
            <a:r>
              <a:rPr lang="en-US" sz="1700" dirty="0"/>
              <a:t> </a:t>
            </a:r>
            <a:r>
              <a:rPr lang="en-US" sz="1700" dirty="0" err="1"/>
              <a:t>aus</a:t>
            </a:r>
            <a:r>
              <a:rPr lang="en-US" sz="1700" dirty="0"/>
              <a:t> </a:t>
            </a:r>
            <a:r>
              <a:rPr lang="en-US" sz="1700" dirty="0" err="1"/>
              <a:t>gemahlenen</a:t>
            </a:r>
            <a:r>
              <a:rPr lang="en-US" sz="1700" dirty="0"/>
              <a:t> </a:t>
            </a:r>
            <a:r>
              <a:rPr lang="en-US" sz="1700" dirty="0" err="1"/>
              <a:t>Ziegelsteinen</a:t>
            </a:r>
            <a:r>
              <a:rPr lang="en-US" sz="1700" dirty="0"/>
              <a:t> </a:t>
            </a:r>
            <a:r>
              <a:rPr lang="en-US" sz="1700" dirty="0" err="1"/>
              <a:t>oder</a:t>
            </a:r>
            <a:r>
              <a:rPr lang="en-US" sz="1700" dirty="0"/>
              <a:t> Platten (</a:t>
            </a:r>
            <a:r>
              <a:rPr lang="en-US" sz="1700" dirty="0" err="1"/>
              <a:t>Poroton</a:t>
            </a:r>
            <a:r>
              <a:rPr lang="en-US" sz="1700" dirty="0"/>
              <a:t>) </a:t>
            </a:r>
            <a:r>
              <a:rPr lang="en-US" sz="1700" dirty="0" err="1"/>
              <a:t>hergestellt</a:t>
            </a:r>
            <a:endParaRPr lang="en-US" sz="1700" dirty="0"/>
          </a:p>
          <a:p>
            <a:pPr>
              <a:lnSpc>
                <a:spcPct val="90000"/>
              </a:lnSpc>
              <a:spcAft>
                <a:spcPts val="600"/>
              </a:spcAft>
            </a:pPr>
            <a:r>
              <a:rPr lang="en-US" sz="1700" dirty="0"/>
              <a:t>Das Material </a:t>
            </a:r>
            <a:r>
              <a:rPr lang="en-US" sz="1700" dirty="0" err="1"/>
              <a:t>ist</a:t>
            </a:r>
            <a:r>
              <a:rPr lang="en-US" sz="1700" dirty="0"/>
              <a:t> </a:t>
            </a:r>
            <a:r>
              <a:rPr lang="en-US" sz="1700" dirty="0" err="1"/>
              <a:t>offenporig</a:t>
            </a:r>
            <a:r>
              <a:rPr lang="en-US" sz="1700" dirty="0"/>
              <a:t> und </a:t>
            </a:r>
            <a:r>
              <a:rPr lang="en-US" sz="1700" dirty="0" err="1"/>
              <a:t>kann</a:t>
            </a:r>
            <a:r>
              <a:rPr lang="en-US" sz="1700" dirty="0"/>
              <a:t> Wasser </a:t>
            </a:r>
            <a:r>
              <a:rPr lang="en-US" sz="1700" dirty="0" err="1"/>
              <a:t>speichern</a:t>
            </a:r>
            <a:endParaRPr lang="en-US" sz="1700" dirty="0"/>
          </a:p>
        </p:txBody>
      </p:sp>
      <p:sp>
        <p:nvSpPr>
          <p:cNvPr id="21" name="Pfeil: nach oben gebogen 20">
            <a:extLst>
              <a:ext uri="{FF2B5EF4-FFF2-40B4-BE49-F238E27FC236}">
                <a16:creationId xmlns:a16="http://schemas.microsoft.com/office/drawing/2014/main" id="{8FF6E6B5-CBE5-216C-C66D-21B70ED23F41}"/>
              </a:ext>
            </a:extLst>
          </p:cNvPr>
          <p:cNvSpPr/>
          <p:nvPr/>
        </p:nvSpPr>
        <p:spPr>
          <a:xfrm rot="5400000">
            <a:off x="635865" y="2103371"/>
            <a:ext cx="410765" cy="420291"/>
          </a:xfrm>
          <a:prstGeom prst="bentUpArrow">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Ein Bild, das draußen, Gelände, Himmel, Tennis enthält.&#10;&#10;KI-generierte Inhalte können fehlerhaft sein.">
            <a:extLst>
              <a:ext uri="{FF2B5EF4-FFF2-40B4-BE49-F238E27FC236}">
                <a16:creationId xmlns:a16="http://schemas.microsoft.com/office/drawing/2014/main" id="{2FCA2EEA-58BF-702B-84CA-1B5E47EE0CA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8" t="280" r="26778" b="-280"/>
          <a:stretch>
            <a:fillRect/>
          </a:stretch>
        </p:blipFill>
        <p:spPr>
          <a:xfrm>
            <a:off x="7612521" y="1779072"/>
            <a:ext cx="4102938" cy="4388646"/>
          </a:xfrm>
          <a:prstGeom prst="rect">
            <a:avLst/>
          </a:prstGeom>
          <a:ln>
            <a:noFill/>
          </a:ln>
          <a:effectLst>
            <a:outerShdw blurRad="292100" dist="139700" dir="2700000" algn="tl" rotWithShape="0">
              <a:srgbClr val="333333">
                <a:alpha val="65000"/>
              </a:srgbClr>
            </a:outerShdw>
          </a:effectLst>
        </p:spPr>
      </p:pic>
      <p:pic>
        <p:nvPicPr>
          <p:cNvPr id="2" name="Grafik 1">
            <a:extLst>
              <a:ext uri="{FF2B5EF4-FFF2-40B4-BE49-F238E27FC236}">
                <a16:creationId xmlns:a16="http://schemas.microsoft.com/office/drawing/2014/main" id="{D6E3FD6B-62BD-125E-8A45-38CB8FCAA314}"/>
              </a:ext>
            </a:extLst>
          </p:cNvPr>
          <p:cNvPicPr>
            <a:picLocks noChangeAspect="1"/>
          </p:cNvPicPr>
          <p:nvPr/>
        </p:nvPicPr>
        <p:blipFill>
          <a:blip r:embed="rId5"/>
          <a:stretch>
            <a:fillRect/>
          </a:stretch>
        </p:blipFill>
        <p:spPr>
          <a:xfrm>
            <a:off x="2440124" y="6355683"/>
            <a:ext cx="7108552" cy="365792"/>
          </a:xfrm>
          <a:prstGeom prst="rect">
            <a:avLst/>
          </a:prstGeom>
        </p:spPr>
      </p:pic>
      <p:sp>
        <p:nvSpPr>
          <p:cNvPr id="3" name="PlaceHolder 1">
            <a:extLst>
              <a:ext uri="{FF2B5EF4-FFF2-40B4-BE49-F238E27FC236}">
                <a16:creationId xmlns:a16="http://schemas.microsoft.com/office/drawing/2014/main" id="{C1A16F7F-A0A9-4C3F-934B-38652AD29018}"/>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Frühjahrsinstandsetzung</a:t>
            </a:r>
            <a:endParaRPr lang="en-US" sz="3600" spc="-1" dirty="0"/>
          </a:p>
        </p:txBody>
      </p:sp>
      <p:sp>
        <p:nvSpPr>
          <p:cNvPr id="4" name="Rechteck 3">
            <a:extLst>
              <a:ext uri="{FF2B5EF4-FFF2-40B4-BE49-F238E27FC236}">
                <a16:creationId xmlns:a16="http://schemas.microsoft.com/office/drawing/2014/main" id="{D304ED17-7704-9EFB-8543-7484EA26772C}"/>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84998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7D087-A735-9E51-DA6E-1379DA70E13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245D03A-1A59-93BB-78B8-8FB7D531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C04AA02-2E8E-14E0-714A-279B5A487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F9A936F3-48B8-D48E-AB08-30C5E08A8D4C}"/>
              </a:ext>
            </a:extLst>
          </p:cNvPr>
          <p:cNvSpPr>
            <a:spLocks noGrp="1"/>
          </p:cNvSpPr>
          <p:nvPr>
            <p:ph type="title"/>
          </p:nvPr>
        </p:nvSpPr>
        <p:spPr>
          <a:xfrm>
            <a:off x="485599" y="-62304"/>
            <a:ext cx="6881026" cy="1322887"/>
          </a:xfrm>
        </p:spPr>
        <p:txBody>
          <a:bodyPr vert="horz" lIns="91440" tIns="45720" rIns="91440" bIns="45720" rtlCol="0" anchor="ctr">
            <a:normAutofit/>
          </a:bodyPr>
          <a:lstStyle/>
          <a:p>
            <a:r>
              <a:rPr lang="en-US" kern="1200" spc="-1" dirty="0" err="1">
                <a:solidFill>
                  <a:schemeClr val="tx1"/>
                </a:solidFill>
                <a:latin typeface="+mj-lt"/>
                <a:ea typeface="+mj-ea"/>
                <a:cs typeface="+mj-cs"/>
              </a:rPr>
              <a:t>Zeitplan</a:t>
            </a:r>
            <a:r>
              <a:rPr lang="en-US" kern="1200" spc="-1" dirty="0">
                <a:solidFill>
                  <a:schemeClr val="tx1"/>
                </a:solidFill>
                <a:latin typeface="+mj-lt"/>
                <a:ea typeface="+mj-ea"/>
                <a:cs typeface="+mj-cs"/>
              </a:rPr>
              <a:t> bis </a:t>
            </a:r>
            <a:r>
              <a:rPr lang="en-US" kern="1200" spc="-1" dirty="0" err="1">
                <a:solidFill>
                  <a:schemeClr val="tx1"/>
                </a:solidFill>
                <a:latin typeface="+mj-lt"/>
                <a:ea typeface="+mj-ea"/>
                <a:cs typeface="+mj-cs"/>
              </a:rPr>
              <a:t>Baubeginn</a:t>
            </a:r>
            <a:endParaRPr lang="en-US" kern="1200" dirty="0">
              <a:solidFill>
                <a:schemeClr val="tx1"/>
              </a:solidFill>
              <a:latin typeface="+mj-lt"/>
              <a:ea typeface="+mj-ea"/>
              <a:cs typeface="+mj-cs"/>
            </a:endParaRPr>
          </a:p>
        </p:txBody>
      </p:sp>
      <p:sp>
        <p:nvSpPr>
          <p:cNvPr id="4" name="Inhaltsplatzhalter 3">
            <a:extLst>
              <a:ext uri="{FF2B5EF4-FFF2-40B4-BE49-F238E27FC236}">
                <a16:creationId xmlns:a16="http://schemas.microsoft.com/office/drawing/2014/main" id="{55D703EC-3603-6196-0C9F-4D7E1F725BE6}"/>
              </a:ext>
            </a:extLst>
          </p:cNvPr>
          <p:cNvSpPr>
            <a:spLocks noGrp="1"/>
          </p:cNvSpPr>
          <p:nvPr>
            <p:ph/>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6795" y="1260584"/>
            <a:ext cx="7709647" cy="3332783"/>
          </a:xfrm>
        </p:spPr>
        <p:txBody>
          <a:bodyPr anchor="t">
            <a:noAutofit/>
          </a:bodyPr>
          <a:lstStyle/>
          <a:p>
            <a:pPr marL="0" indent="0" rtl="0" eaLnBrk="1" latinLnBrk="0" hangingPunct="1">
              <a:lnSpc>
                <a:spcPct val="100000"/>
              </a:lnSpc>
              <a:buNone/>
            </a:pPr>
            <a:r>
              <a:rPr lang="de-DE" sz="1300" b="1" dirty="0">
                <a:solidFill>
                  <a:srgbClr val="000000"/>
                </a:solidFill>
                <a:effectLst/>
                <a:latin typeface="Aptos Display" panose="020B0004020202020204" pitchFamily="34" charset="0"/>
              </a:rPr>
              <a:t>PHASE 1</a:t>
            </a:r>
            <a:r>
              <a:rPr lang="de-DE" sz="1300" dirty="0">
                <a:solidFill>
                  <a:srgbClr val="000000"/>
                </a:solidFill>
                <a:latin typeface="Aptos Display" panose="020B0004020202020204" pitchFamily="34" charset="0"/>
              </a:rPr>
              <a:t> - </a:t>
            </a:r>
            <a:r>
              <a:rPr lang="de-DE" sz="1300" b="1" dirty="0">
                <a:solidFill>
                  <a:srgbClr val="000000"/>
                </a:solidFill>
                <a:effectLst/>
                <a:latin typeface="Aptos Display" panose="020B0004020202020204" pitchFamily="34" charset="0"/>
              </a:rPr>
              <a:t>GRUNDLAGEN ERARBEITEN</a:t>
            </a:r>
            <a:br>
              <a:rPr lang="de-DE" sz="1300" b="1" dirty="0">
                <a:solidFill>
                  <a:srgbClr val="000000"/>
                </a:solidFill>
                <a:effectLst/>
                <a:latin typeface="Aptos Display" panose="020B0004020202020204" pitchFamily="34" charset="0"/>
              </a:rPr>
            </a:br>
            <a:r>
              <a:rPr lang="de-DE" sz="1300" i="1" dirty="0">
                <a:solidFill>
                  <a:srgbClr val="000000"/>
                </a:solidFill>
                <a:effectLst/>
                <a:latin typeface="Aptos Display" panose="020B0004020202020204" pitchFamily="34" charset="0"/>
              </a:rPr>
              <a:t>Projektteam bestehend aus Vorstand (Marco, Steffen, Fabian)</a:t>
            </a:r>
          </a:p>
          <a:p>
            <a:pPr marL="0" indent="0" rtl="0" eaLnBrk="1" latinLnBrk="0" hangingPunct="1">
              <a:lnSpc>
                <a:spcPct val="100000"/>
              </a:lnSpc>
              <a:buNone/>
            </a:pP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Erfassung und Aufbereitung relevanter Informationen sowie Einholung von Angeboten. Finanzielle Analyse der unterschiedlichen Optionen.</a:t>
            </a: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Vorbereitung der notwendigen Nachweise für Förderanträge (Pachtverträge, Jahresabschlüsse, Kosten- und Baupläne etc.)</a:t>
            </a:r>
          </a:p>
          <a:p>
            <a:pPr marL="0" indent="0" rtl="0" eaLnBrk="1" latinLnBrk="0" hangingPunct="1">
              <a:lnSpc>
                <a:spcPct val="100000"/>
              </a:lnSpc>
              <a:buNone/>
            </a:pP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  -&gt; Ziel: Einreichung der Förderanträge inklusive Leistungsverzeichnis und zugehöriger Anlagen</a:t>
            </a:r>
          </a:p>
          <a:p>
            <a:pPr marL="0" indent="0" rtl="0" eaLnBrk="1" latinLnBrk="0" hangingPunct="1">
              <a:lnSpc>
                <a:spcPct val="100000"/>
              </a:lnSpc>
              <a:buNone/>
            </a:pPr>
            <a:endParaRPr lang="de-DE" sz="1300"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b="1" dirty="0">
                <a:solidFill>
                  <a:srgbClr val="000000"/>
                </a:solidFill>
                <a:effectLst/>
                <a:latin typeface="Aptos Display" panose="020B0004020202020204" pitchFamily="34" charset="0"/>
              </a:rPr>
              <a:t>PHASE 2 - OPTIONEN BEWERTEN</a:t>
            </a:r>
            <a:endParaRPr lang="de-DE" sz="1600" i="1"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i="1" dirty="0">
                <a:solidFill>
                  <a:srgbClr val="000000"/>
                </a:solidFill>
                <a:effectLst/>
                <a:latin typeface="Aptos Display" panose="020B0004020202020204" pitchFamily="34" charset="0"/>
              </a:rPr>
              <a:t>Gemischtes, kompaktes Team aus Vorstand, Mannschaftsführern, Trainern etc.</a:t>
            </a:r>
          </a:p>
          <a:p>
            <a:pPr marL="0" indent="0" rtl="0" eaLnBrk="1" latinLnBrk="0" hangingPunct="1">
              <a:lnSpc>
                <a:spcPct val="100000"/>
              </a:lnSpc>
              <a:buNone/>
            </a:pPr>
            <a:endParaRPr lang="de-DE" sz="1600"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dirty="0">
                <a:solidFill>
                  <a:srgbClr val="000000"/>
                </a:solidFill>
                <a:effectLst/>
                <a:latin typeface="Aptos Display" panose="020B0004020202020204" pitchFamily="34" charset="0"/>
              </a:rPr>
              <a:t>Prüfung der Beläge, Diskussion der Varianten im Projektkreis und mit dem Platzbauer</a:t>
            </a:r>
          </a:p>
          <a:p>
            <a:pPr marL="0" indent="0" rtl="0" eaLnBrk="1" latinLnBrk="0" hangingPunct="1">
              <a:lnSpc>
                <a:spcPct val="100000"/>
              </a:lnSpc>
              <a:buNone/>
            </a:pPr>
            <a:br>
              <a:rPr lang="de-DE" sz="1600" dirty="0">
                <a:solidFill>
                  <a:srgbClr val="000000"/>
                </a:solidFill>
                <a:effectLst/>
                <a:latin typeface="Aptos Display" panose="020B0004020202020204" pitchFamily="34" charset="0"/>
              </a:rPr>
            </a:br>
            <a:r>
              <a:rPr lang="de-DE" sz="1600" dirty="0">
                <a:solidFill>
                  <a:srgbClr val="000000"/>
                </a:solidFill>
                <a:effectLst/>
                <a:latin typeface="Aptos Display" panose="020B0004020202020204" pitchFamily="34" charset="0"/>
              </a:rPr>
              <a:t> -&gt; Ziel: Auswahl von zwei bis drei Optionen zur Präsentation auf der Mitgliederversammlung (inklusive Übersicht für den Informationsabend)</a:t>
            </a:r>
          </a:p>
        </p:txBody>
      </p:sp>
      <p:pic>
        <p:nvPicPr>
          <p:cNvPr id="8" name="Grafik 7" descr="Tageskalender mit einfarbiger Füllung">
            <a:extLst>
              <a:ext uri="{FF2B5EF4-FFF2-40B4-BE49-F238E27FC236}">
                <a16:creationId xmlns:a16="http://schemas.microsoft.com/office/drawing/2014/main" id="{BF4056EB-673C-037D-C5C5-5AF37645B2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981" y="1990229"/>
            <a:ext cx="2906973" cy="2906973"/>
          </a:xfrm>
          <a:prstGeom prst="rect">
            <a:avLst/>
          </a:prstGeom>
        </p:spPr>
      </p:pic>
      <p:sp>
        <p:nvSpPr>
          <p:cNvPr id="3" name="Rechteck 2">
            <a:extLst>
              <a:ext uri="{FF2B5EF4-FFF2-40B4-BE49-F238E27FC236}">
                <a16:creationId xmlns:a16="http://schemas.microsoft.com/office/drawing/2014/main" id="{A8729C71-E15E-D7FB-DCE9-0E461966B0D8}"/>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1568634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C48DC2-6B70-C995-4292-0C47A778C45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B967E55-9E4F-C679-82BB-349F9C833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ED08467-3886-1B1D-2615-569A92D70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D97027D-83CE-8D9E-0A63-F41C1EF83192}"/>
              </a:ext>
            </a:extLst>
          </p:cNvPr>
          <p:cNvSpPr>
            <a:spLocks noGrp="1"/>
          </p:cNvSpPr>
          <p:nvPr>
            <p:ph type="title"/>
          </p:nvPr>
        </p:nvSpPr>
        <p:spPr>
          <a:xfrm>
            <a:off x="485599" y="-62304"/>
            <a:ext cx="6881026" cy="1322887"/>
          </a:xfrm>
        </p:spPr>
        <p:txBody>
          <a:bodyPr vert="horz" lIns="91440" tIns="45720" rIns="91440" bIns="45720" rtlCol="0" anchor="ctr">
            <a:normAutofit/>
          </a:bodyPr>
          <a:lstStyle/>
          <a:p>
            <a:r>
              <a:rPr lang="en-US" kern="1200" spc="-1" dirty="0" err="1">
                <a:solidFill>
                  <a:schemeClr val="tx1"/>
                </a:solidFill>
                <a:latin typeface="+mj-lt"/>
                <a:ea typeface="+mj-ea"/>
                <a:cs typeface="+mj-cs"/>
              </a:rPr>
              <a:t>Zeitplan</a:t>
            </a:r>
            <a:r>
              <a:rPr lang="en-US" kern="1200" spc="-1" dirty="0">
                <a:solidFill>
                  <a:schemeClr val="tx1"/>
                </a:solidFill>
                <a:latin typeface="+mj-lt"/>
                <a:ea typeface="+mj-ea"/>
                <a:cs typeface="+mj-cs"/>
              </a:rPr>
              <a:t> bis </a:t>
            </a:r>
            <a:r>
              <a:rPr lang="en-US" kern="1200" spc="-1" dirty="0" err="1">
                <a:solidFill>
                  <a:schemeClr val="tx1"/>
                </a:solidFill>
                <a:latin typeface="+mj-lt"/>
                <a:ea typeface="+mj-ea"/>
                <a:cs typeface="+mj-cs"/>
              </a:rPr>
              <a:t>Baubeginn</a:t>
            </a:r>
            <a:endParaRPr lang="en-US" kern="1200" dirty="0">
              <a:solidFill>
                <a:schemeClr val="tx1"/>
              </a:solidFill>
              <a:latin typeface="+mj-lt"/>
              <a:ea typeface="+mj-ea"/>
              <a:cs typeface="+mj-cs"/>
            </a:endParaRPr>
          </a:p>
        </p:txBody>
      </p:sp>
      <p:sp>
        <p:nvSpPr>
          <p:cNvPr id="4" name="Inhaltsplatzhalter 3">
            <a:extLst>
              <a:ext uri="{FF2B5EF4-FFF2-40B4-BE49-F238E27FC236}">
                <a16:creationId xmlns:a16="http://schemas.microsoft.com/office/drawing/2014/main" id="{F9051D09-A2E8-BEA0-A25E-3CD9FE3C488E}"/>
              </a:ext>
            </a:extLst>
          </p:cNvPr>
          <p:cNvSpPr>
            <a:spLocks noGrp="1"/>
          </p:cNvSpPr>
          <p:nvPr>
            <p:ph/>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6795" y="1260584"/>
            <a:ext cx="7709647" cy="3332783"/>
          </a:xfrm>
        </p:spPr>
        <p:txBody>
          <a:bodyPr anchor="t">
            <a:noAutofit/>
          </a:bodyPr>
          <a:lstStyle/>
          <a:p>
            <a:pPr marL="0" indent="0" rtl="0" eaLnBrk="1" latinLnBrk="0" hangingPunct="1">
              <a:lnSpc>
                <a:spcPct val="100000"/>
              </a:lnSpc>
              <a:buNone/>
            </a:pPr>
            <a:r>
              <a:rPr lang="de-DE" sz="1300" b="1" dirty="0">
                <a:solidFill>
                  <a:srgbClr val="000000"/>
                </a:solidFill>
                <a:effectLst/>
                <a:latin typeface="Aptos Display" panose="020B0004020202020204" pitchFamily="34" charset="0"/>
              </a:rPr>
              <a:t>PHASE 1</a:t>
            </a:r>
            <a:r>
              <a:rPr lang="de-DE" sz="1300" dirty="0">
                <a:solidFill>
                  <a:srgbClr val="000000"/>
                </a:solidFill>
                <a:latin typeface="Aptos Display" panose="020B0004020202020204" pitchFamily="34" charset="0"/>
              </a:rPr>
              <a:t> - </a:t>
            </a:r>
            <a:r>
              <a:rPr lang="de-DE" sz="1300" b="1" dirty="0">
                <a:solidFill>
                  <a:srgbClr val="000000"/>
                </a:solidFill>
                <a:effectLst/>
                <a:latin typeface="Aptos Display" panose="020B0004020202020204" pitchFamily="34" charset="0"/>
              </a:rPr>
              <a:t>GRUNDLAGEN ERARBEITEN</a:t>
            </a:r>
            <a:br>
              <a:rPr lang="de-DE" sz="1300" b="1" dirty="0">
                <a:solidFill>
                  <a:srgbClr val="000000"/>
                </a:solidFill>
                <a:effectLst/>
                <a:latin typeface="Aptos Display" panose="020B0004020202020204" pitchFamily="34" charset="0"/>
              </a:rPr>
            </a:br>
            <a:r>
              <a:rPr lang="de-DE" sz="1300" i="1" dirty="0">
                <a:solidFill>
                  <a:srgbClr val="000000"/>
                </a:solidFill>
                <a:effectLst/>
                <a:latin typeface="Aptos Display" panose="020B0004020202020204" pitchFamily="34" charset="0"/>
              </a:rPr>
              <a:t>Projektteam bestehend aus Vorstand (Marco, Steffen, Fabian)</a:t>
            </a:r>
          </a:p>
          <a:p>
            <a:pPr marL="0" indent="0" rtl="0" eaLnBrk="1" latinLnBrk="0" hangingPunct="1">
              <a:lnSpc>
                <a:spcPct val="100000"/>
              </a:lnSpc>
              <a:buNone/>
            </a:pP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Erfassung und Aufbereitung relevanter Informationen sowie Einholung von Angeboten. Finanzielle Analyse der unterschiedlichen Optionen.</a:t>
            </a: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Vorbereitung der notwendigen Nachweise für Förderanträge (Pachtverträge, Jahresabschlüsse, Kosten- und Baupläne etc.)</a:t>
            </a:r>
          </a:p>
          <a:p>
            <a:pPr marL="0" indent="0" rtl="0" eaLnBrk="1" latinLnBrk="0" hangingPunct="1">
              <a:lnSpc>
                <a:spcPct val="100000"/>
              </a:lnSpc>
              <a:buNone/>
            </a:pP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  -&gt; Ziel: Einreichung der Förderanträge inklusive Leistungsverzeichnis und zugehöriger Anlagen</a:t>
            </a:r>
          </a:p>
          <a:p>
            <a:pPr marL="0" indent="0" rtl="0" eaLnBrk="1" latinLnBrk="0" hangingPunct="1">
              <a:lnSpc>
                <a:spcPct val="100000"/>
              </a:lnSpc>
              <a:buNone/>
            </a:pPr>
            <a:endParaRPr lang="de-DE" sz="1300"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300" b="1" dirty="0">
                <a:solidFill>
                  <a:srgbClr val="000000"/>
                </a:solidFill>
                <a:effectLst/>
                <a:latin typeface="Aptos Display" panose="020B0004020202020204" pitchFamily="34" charset="0"/>
              </a:rPr>
              <a:t>PHASE 2 - OPTIONEN BEWERTEN</a:t>
            </a:r>
            <a:endParaRPr lang="de-DE" sz="1300" i="1"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300" i="1" dirty="0">
                <a:solidFill>
                  <a:srgbClr val="000000"/>
                </a:solidFill>
                <a:effectLst/>
                <a:latin typeface="Aptos Display" panose="020B0004020202020204" pitchFamily="34" charset="0"/>
              </a:rPr>
              <a:t>Gemischtes, kompaktes Team aus Vorstand, Mannschaftsführern, Trainern etc.</a:t>
            </a:r>
          </a:p>
          <a:p>
            <a:pPr marL="0" indent="0" rtl="0" eaLnBrk="1" latinLnBrk="0" hangingPunct="1">
              <a:lnSpc>
                <a:spcPct val="100000"/>
              </a:lnSpc>
              <a:buNone/>
            </a:pPr>
            <a:endParaRPr lang="de-DE" sz="1300"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300" dirty="0">
                <a:solidFill>
                  <a:srgbClr val="000000"/>
                </a:solidFill>
                <a:effectLst/>
                <a:latin typeface="Aptos Display" panose="020B0004020202020204" pitchFamily="34" charset="0"/>
              </a:rPr>
              <a:t>Prüfung der Beläge, Diskussion der Varianten im Projektkreis und mit dem Platzbauer</a:t>
            </a:r>
          </a:p>
          <a:p>
            <a:pPr marL="0" indent="0" rtl="0" eaLnBrk="1" latinLnBrk="0" hangingPunct="1">
              <a:lnSpc>
                <a:spcPct val="100000"/>
              </a:lnSpc>
              <a:buNone/>
            </a:pPr>
            <a:br>
              <a:rPr lang="de-DE" sz="1300" dirty="0">
                <a:solidFill>
                  <a:srgbClr val="000000"/>
                </a:solidFill>
                <a:effectLst/>
                <a:latin typeface="Aptos Display" panose="020B0004020202020204" pitchFamily="34" charset="0"/>
              </a:rPr>
            </a:br>
            <a:r>
              <a:rPr lang="de-DE" sz="1300" dirty="0">
                <a:solidFill>
                  <a:srgbClr val="000000"/>
                </a:solidFill>
                <a:effectLst/>
                <a:latin typeface="Aptos Display" panose="020B0004020202020204" pitchFamily="34" charset="0"/>
              </a:rPr>
              <a:t> -&gt; Ziel: Auswahl von zwei bis drei Optionen zur Präsentation auf der Mitgliederversammlung (inklusive Übersicht für den Informationsabend)</a:t>
            </a:r>
          </a:p>
          <a:p>
            <a:pPr marL="0" indent="0" rtl="0" eaLnBrk="1" latinLnBrk="0" hangingPunct="1">
              <a:lnSpc>
                <a:spcPct val="100000"/>
              </a:lnSpc>
              <a:buNone/>
            </a:pPr>
            <a:endParaRPr lang="de-DE" sz="1300" b="1"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b="1" dirty="0">
                <a:solidFill>
                  <a:srgbClr val="000000"/>
                </a:solidFill>
                <a:effectLst/>
                <a:latin typeface="Aptos Display" panose="020B0004020202020204" pitchFamily="34" charset="0"/>
              </a:rPr>
              <a:t>PHASE 3 - ENTSCHEIDUNG TREFFEN</a:t>
            </a:r>
            <a:r>
              <a:rPr lang="de-DE" sz="1600" b="1" dirty="0">
                <a:solidFill>
                  <a:srgbClr val="000000"/>
                </a:solidFill>
                <a:latin typeface="Aptos Display" panose="020B0004020202020204" pitchFamily="34" charset="0"/>
              </a:rPr>
              <a:t> - </a:t>
            </a:r>
            <a:r>
              <a:rPr lang="de-DE" sz="1600" b="1" dirty="0">
                <a:solidFill>
                  <a:srgbClr val="000000"/>
                </a:solidFill>
                <a:effectLst/>
                <a:latin typeface="Aptos Display" panose="020B0004020202020204" pitchFamily="34" charset="0"/>
              </a:rPr>
              <a:t>OKTOBER</a:t>
            </a:r>
            <a:endParaRPr lang="de-DE" sz="1600" i="1"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i="1" dirty="0">
                <a:solidFill>
                  <a:srgbClr val="000000"/>
                </a:solidFill>
                <a:effectLst/>
                <a:latin typeface="Aptos Display" panose="020B0004020202020204" pitchFamily="34" charset="0"/>
              </a:rPr>
              <a:t>Gesamtverein</a:t>
            </a:r>
            <a:endParaRPr lang="de-DE" sz="1600" dirty="0">
              <a:solidFill>
                <a:srgbClr val="000000"/>
              </a:solidFill>
              <a:effectLst/>
              <a:latin typeface="Aptos Display" panose="020B0004020202020204" pitchFamily="34" charset="0"/>
            </a:endParaRPr>
          </a:p>
          <a:p>
            <a:pPr marL="0" indent="0" rtl="0" eaLnBrk="1" latinLnBrk="0" hangingPunct="1">
              <a:lnSpc>
                <a:spcPct val="100000"/>
              </a:lnSpc>
              <a:buNone/>
            </a:pPr>
            <a:endParaRPr lang="de-DE" sz="1600"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dirty="0">
                <a:solidFill>
                  <a:srgbClr val="000000"/>
                </a:solidFill>
                <a:effectLst/>
                <a:latin typeface="Aptos Display" panose="020B0004020202020204" pitchFamily="34" charset="0"/>
              </a:rPr>
              <a:t>Derzeit: Informationsabend zur Vorstellung der verschiedenen Optionen und Beläge mit Gelegenheit zur Klärung offener Fragen</a:t>
            </a:r>
          </a:p>
          <a:p>
            <a:pPr marL="0" indent="0" rtl="0" eaLnBrk="1" latinLnBrk="0" hangingPunct="1">
              <a:lnSpc>
                <a:spcPct val="100000"/>
              </a:lnSpc>
              <a:buNone/>
            </a:pPr>
            <a:endParaRPr lang="de-DE" sz="1600" b="1" dirty="0">
              <a:solidFill>
                <a:srgbClr val="000000"/>
              </a:solidFill>
              <a:effectLst/>
              <a:latin typeface="Aptos Display" panose="020B0004020202020204" pitchFamily="34" charset="0"/>
            </a:endParaRPr>
          </a:p>
          <a:p>
            <a:pPr marL="0" indent="0" rtl="0" eaLnBrk="1" latinLnBrk="0" hangingPunct="1">
              <a:lnSpc>
                <a:spcPct val="100000"/>
              </a:lnSpc>
              <a:buNone/>
            </a:pPr>
            <a:r>
              <a:rPr lang="de-DE" sz="1600" b="1" dirty="0">
                <a:solidFill>
                  <a:srgbClr val="000000"/>
                </a:solidFill>
                <a:effectLst/>
                <a:latin typeface="Aptos Display" panose="020B0004020202020204" pitchFamily="34" charset="0"/>
              </a:rPr>
              <a:t>-&gt; Ziel: 27.10.2025: Mitgliederversammlung</a:t>
            </a:r>
            <a:r>
              <a:rPr lang="de-DE" sz="1600" dirty="0">
                <a:solidFill>
                  <a:srgbClr val="000000"/>
                </a:solidFill>
                <a:effectLst/>
                <a:latin typeface="Aptos Display" panose="020B0004020202020204" pitchFamily="34" charset="0"/>
              </a:rPr>
              <a:t> zur endgültigen Abstimmung</a:t>
            </a:r>
            <a:endParaRPr lang="de-DE" sz="1600" b="0" strike="noStrike" spc="-1" dirty="0">
              <a:latin typeface="Aptos"/>
            </a:endParaRPr>
          </a:p>
        </p:txBody>
      </p:sp>
      <p:pic>
        <p:nvPicPr>
          <p:cNvPr id="8" name="Grafik 7" descr="Tageskalender mit einfarbiger Füllung">
            <a:extLst>
              <a:ext uri="{FF2B5EF4-FFF2-40B4-BE49-F238E27FC236}">
                <a16:creationId xmlns:a16="http://schemas.microsoft.com/office/drawing/2014/main" id="{18417942-7090-66A9-F43A-F1A23B541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981" y="1990229"/>
            <a:ext cx="2906973" cy="2906973"/>
          </a:xfrm>
          <a:prstGeom prst="rect">
            <a:avLst/>
          </a:prstGeom>
        </p:spPr>
      </p:pic>
      <p:sp>
        <p:nvSpPr>
          <p:cNvPr id="3" name="Rechteck 2">
            <a:extLst>
              <a:ext uri="{FF2B5EF4-FFF2-40B4-BE49-F238E27FC236}">
                <a16:creationId xmlns:a16="http://schemas.microsoft.com/office/drawing/2014/main" id="{7F203F48-E958-CBC1-1646-B1C223752E64}"/>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5650232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3F3463-DA93-1E67-CC51-2FA3EC26F0F1}"/>
            </a:ext>
          </a:extLst>
        </p:cNvPr>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36C3D4B-A5AD-624C-B7C3-8E7B4D93C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PlaceHolder 1">
            <a:extLst>
              <a:ext uri="{FF2B5EF4-FFF2-40B4-BE49-F238E27FC236}">
                <a16:creationId xmlns:a16="http://schemas.microsoft.com/office/drawing/2014/main" id="{3D6F3851-3BD1-98BA-6A42-3E7CB777D834}"/>
              </a:ext>
            </a:extLst>
          </p:cNvPr>
          <p:cNvSpPr>
            <a:spLocks noGrp="1"/>
          </p:cNvSpPr>
          <p:nvPr>
            <p:ph type="title" idx="4294967295"/>
          </p:nvPr>
        </p:nvSpPr>
        <p:spPr>
          <a:xfrm>
            <a:off x="838200" y="556995"/>
            <a:ext cx="10515600" cy="1133693"/>
          </a:xfrm>
          <a:prstGeom prst="rect">
            <a:avLst/>
          </a:prstGeom>
        </p:spPr>
        <p:txBody>
          <a:bodyPr vert="horz" lIns="91440" tIns="45720" rIns="91440" bIns="45720" rtlCol="0" anchor="ctr">
            <a:normAutofit/>
          </a:bodyPr>
          <a:lstStyle/>
          <a:p>
            <a:pPr indent="0"/>
            <a:r>
              <a:rPr lang="en-US" sz="3600" b="0" strike="noStrike" kern="1200" spc="-1">
                <a:solidFill>
                  <a:schemeClr val="tx1"/>
                </a:solidFill>
                <a:latin typeface="+mj-lt"/>
                <a:ea typeface="+mj-ea"/>
                <a:cs typeface="+mj-cs"/>
              </a:rPr>
              <a:t>Zeitplan – Bau</a:t>
            </a:r>
            <a:br>
              <a:rPr lang="en-US" sz="3600" b="0" strike="noStrike" kern="1200" spc="-1">
                <a:solidFill>
                  <a:schemeClr val="tx1"/>
                </a:solidFill>
                <a:latin typeface="+mj-lt"/>
                <a:ea typeface="+mj-ea"/>
                <a:cs typeface="+mj-cs"/>
              </a:rPr>
            </a:br>
            <a:r>
              <a:rPr lang="en-US" sz="3600" b="0" strike="noStrike" kern="1200" spc="-1">
                <a:solidFill>
                  <a:schemeClr val="tx1"/>
                </a:solidFill>
                <a:latin typeface="+mj-lt"/>
                <a:ea typeface="+mj-ea"/>
                <a:cs typeface="+mj-cs"/>
              </a:rPr>
              <a:t>Annahme HarTru Top Clay</a:t>
            </a:r>
          </a:p>
        </p:txBody>
      </p:sp>
      <p:sp>
        <p:nvSpPr>
          <p:cNvPr id="9" name="PlaceHolder 8">
            <a:extLst>
              <a:ext uri="{FF2B5EF4-FFF2-40B4-BE49-F238E27FC236}">
                <a16:creationId xmlns:a16="http://schemas.microsoft.com/office/drawing/2014/main" id="{3AF803FC-F355-B413-6CEB-DA0E10455420}"/>
              </a:ext>
            </a:extLst>
          </p:cNvPr>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1AA38EC6-CA2E-4950-8020-1CCC4FCDB59A}" type="datetime1">
              <a:rPr lang="en-US" smtClean="0">
                <a:solidFill>
                  <a:schemeClr val="tx1">
                    <a:tint val="75000"/>
                  </a:schemeClr>
                </a:solidFill>
                <a:latin typeface="+mn-lt"/>
              </a:rPr>
              <a:pPr>
                <a:spcAft>
                  <a:spcPts val="600"/>
                </a:spcAft>
              </a:pPr>
              <a:t>9/25/2025</a:t>
            </a:fld>
            <a:endParaRPr lang="en-US">
              <a:solidFill>
                <a:schemeClr val="tx1">
                  <a:tint val="75000"/>
                </a:schemeClr>
              </a:solidFill>
              <a:latin typeface="+mn-lt"/>
            </a:endParaRPr>
          </a:p>
        </p:txBody>
      </p:sp>
      <p:sp>
        <p:nvSpPr>
          <p:cNvPr id="7" name="PlaceHolder 6">
            <a:extLst>
              <a:ext uri="{FF2B5EF4-FFF2-40B4-BE49-F238E27FC236}">
                <a16:creationId xmlns:a16="http://schemas.microsoft.com/office/drawing/2014/main" id="{5379A148-91EC-E94E-25C5-B36B7662083E}"/>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MTCA Platzsanierung 2025</a:t>
            </a:r>
          </a:p>
        </p:txBody>
      </p:sp>
      <p:sp>
        <p:nvSpPr>
          <p:cNvPr id="8" name="PlaceHolder 7">
            <a:extLst>
              <a:ext uri="{FF2B5EF4-FFF2-40B4-BE49-F238E27FC236}">
                <a16:creationId xmlns:a16="http://schemas.microsoft.com/office/drawing/2014/main" id="{12A1791F-CB67-2654-1A97-DF350B140CBE}"/>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D720DA88-1315-47BB-B72B-8C381CB8C73C}" type="slidenum">
              <a:rPr lang="en-US" smtClean="0">
                <a:solidFill>
                  <a:schemeClr val="tx1">
                    <a:tint val="75000"/>
                  </a:schemeClr>
                </a:solidFill>
                <a:latin typeface="+mn-lt"/>
              </a:rPr>
              <a:pPr>
                <a:spcAft>
                  <a:spcPts val="600"/>
                </a:spcAft>
              </a:pPr>
              <a:t>52</a:t>
            </a:fld>
            <a:endParaRPr lang="en-US">
              <a:solidFill>
                <a:schemeClr val="tx1">
                  <a:tint val="75000"/>
                </a:schemeClr>
              </a:solidFill>
              <a:latin typeface="+mn-lt"/>
            </a:endParaRPr>
          </a:p>
        </p:txBody>
      </p:sp>
      <p:graphicFrame>
        <p:nvGraphicFramePr>
          <p:cNvPr id="187" name="PlaceHolder 2">
            <a:extLst>
              <a:ext uri="{FF2B5EF4-FFF2-40B4-BE49-F238E27FC236}">
                <a16:creationId xmlns:a16="http://schemas.microsoft.com/office/drawing/2014/main" id="{C6B8750F-FE74-DFA8-648D-D1F85076EDBA}"/>
              </a:ext>
            </a:extLst>
          </p:cNvPr>
          <p:cNvGraphicFramePr/>
          <p:nvPr>
            <p:extLst>
              <p:ext uri="{D42A27DB-BD31-4B8C-83A1-F6EECF244321}">
                <p14:modId xmlns:p14="http://schemas.microsoft.com/office/powerpoint/2010/main" val="24996581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hteck 3">
            <a:extLst>
              <a:ext uri="{FF2B5EF4-FFF2-40B4-BE49-F238E27FC236}">
                <a16:creationId xmlns:a16="http://schemas.microsoft.com/office/drawing/2014/main" id="{4DAB4AF5-EBE4-98BD-CBB1-58D67103A1EC}"/>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8319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ceHolder 3"/>
          <p:cNvSpPr>
            <a:spLocks noGrp="1"/>
          </p:cNvSpPr>
          <p:nvPr>
            <p:ph type="sldNum" idx="12"/>
          </p:nvPr>
        </p:nvSpPr>
        <p:spPr/>
        <p:txBody>
          <a:bodyPr vert="horz" lIns="91440" tIns="45720" rIns="91440" bIns="45720" rtlCol="0" anchor="ctr">
            <a:normAutofit/>
          </a:bodyPr>
          <a:lstStyle/>
          <a:p>
            <a:pPr>
              <a:spcAft>
                <a:spcPts val="600"/>
              </a:spcAft>
            </a:pPr>
            <a:fld id="{54ECBF67-6072-4677-B1E4-8466388CF1CC}" type="slidenum">
              <a:rPr lang="en-US" sz="1000">
                <a:solidFill>
                  <a:schemeClr val="tx1">
                    <a:tint val="75000"/>
                  </a:schemeClr>
                </a:solidFill>
                <a:latin typeface="+mn-lt"/>
              </a:rPr>
              <a:pPr>
                <a:spcAft>
                  <a:spcPts val="600"/>
                </a:spcAft>
              </a:pPr>
              <a:t>53</a:t>
            </a:fld>
            <a:endParaRPr lang="en-US" sz="1000">
              <a:solidFill>
                <a:schemeClr val="tx1">
                  <a:tint val="75000"/>
                </a:schemeClr>
              </a:solidFill>
              <a:latin typeface="+mn-lt"/>
            </a:endParaRPr>
          </a:p>
        </p:txBody>
      </p:sp>
      <p:sp>
        <p:nvSpPr>
          <p:cNvPr id="5" name="PlaceHolder 4"/>
          <p:cNvSpPr>
            <a:spLocks noGrp="1"/>
          </p:cNvSpPr>
          <p:nvPr>
            <p:ph type="dt" idx="10"/>
          </p:nvPr>
        </p:nvSpPr>
        <p:spPr/>
        <p:txBody>
          <a:bodyPr vert="horz" lIns="91440" tIns="45720" rIns="91440" bIns="45720" rtlCol="0" anchor="ctr">
            <a:normAutofit/>
          </a:bodyPr>
          <a:lstStyle/>
          <a:p>
            <a:pPr>
              <a:spcAft>
                <a:spcPts val="600"/>
              </a:spcAft>
            </a:pPr>
            <a:fld id="{4EECAAEB-1704-43FD-BCF7-EB3A49DFCBA6}" type="datetime1">
              <a:rPr lang="en-US" sz="1000">
                <a:solidFill>
                  <a:schemeClr val="tx1">
                    <a:tint val="75000"/>
                  </a:schemeClr>
                </a:solidFill>
                <a:latin typeface="+mn-lt"/>
              </a:rPr>
              <a:pPr>
                <a:spcAft>
                  <a:spcPts val="600"/>
                </a:spcAft>
              </a:pPr>
              <a:t>9/24/2025</a:t>
            </a:fld>
            <a:endParaRPr lang="en-US" sz="1000">
              <a:solidFill>
                <a:schemeClr val="tx1">
                  <a:tint val="75000"/>
                </a:schemeClr>
              </a:solidFill>
              <a:latin typeface="+mn-lt"/>
            </a:endParaRPr>
          </a:p>
        </p:txBody>
      </p:sp>
      <p:sp>
        <p:nvSpPr>
          <p:cNvPr id="216" name="PlaceHolder 1"/>
          <p:cNvSpPr>
            <a:spLocks noGrp="1"/>
          </p:cNvSpPr>
          <p:nvPr>
            <p:ph type="title" idx="4294967295"/>
          </p:nvPr>
        </p:nvSpPr>
        <p:spPr>
          <a:xfrm>
            <a:off x="0" y="493713"/>
            <a:ext cx="10534650" cy="817562"/>
          </a:xfrm>
          <a:prstGeom prst="rect">
            <a:avLst/>
          </a:prstGeom>
        </p:spPr>
        <p:txBody>
          <a:bodyPr vert="horz" lIns="91440" tIns="45720" rIns="91440" bIns="45720" rtlCol="0" anchor="b">
            <a:normAutofit/>
          </a:bodyPr>
          <a:lstStyle/>
          <a:p>
            <a:pPr indent="0" algn="ctr"/>
            <a:r>
              <a:rPr lang="en-US" sz="3600" b="0" strike="noStrike" kern="1200" spc="-1" dirty="0" err="1">
                <a:solidFill>
                  <a:schemeClr val="tx1"/>
                </a:solidFill>
                <a:latin typeface="+mj-lt"/>
                <a:ea typeface="+mj-ea"/>
                <a:cs typeface="+mj-cs"/>
              </a:rPr>
              <a:t>HarTru</a:t>
            </a:r>
            <a:r>
              <a:rPr lang="en-US" sz="3600" b="0" strike="noStrike" kern="1200" spc="-1" dirty="0">
                <a:solidFill>
                  <a:schemeClr val="tx1"/>
                </a:solidFill>
                <a:latin typeface="+mj-lt"/>
                <a:ea typeface="+mj-ea"/>
                <a:cs typeface="+mj-cs"/>
              </a:rPr>
              <a:t> </a:t>
            </a:r>
            <a:r>
              <a:rPr lang="en-US" sz="3600" b="0" strike="noStrike" kern="1200" spc="-1" dirty="0" err="1">
                <a:solidFill>
                  <a:schemeClr val="tx1"/>
                </a:solidFill>
                <a:latin typeface="+mj-lt"/>
                <a:ea typeface="+mj-ea"/>
                <a:cs typeface="+mj-cs"/>
              </a:rPr>
              <a:t>Umbauprozess</a:t>
            </a:r>
            <a:r>
              <a:rPr lang="en-US" sz="3600" b="0" strike="noStrike" kern="1200" spc="-1" dirty="0">
                <a:solidFill>
                  <a:schemeClr val="tx1"/>
                </a:solidFill>
                <a:latin typeface="+mj-lt"/>
                <a:ea typeface="+mj-ea"/>
                <a:cs typeface="+mj-cs"/>
              </a:rPr>
              <a:t> 1/3</a:t>
            </a:r>
          </a:p>
        </p:txBody>
      </p:sp>
      <p:sp>
        <p:nvSpPr>
          <p:cNvPr id="218" name="Rechteck 10"/>
          <p:cNvSpPr/>
          <p:nvPr/>
        </p:nvSpPr>
        <p:spPr>
          <a:xfrm>
            <a:off x="1882588" y="1311818"/>
            <a:ext cx="8426823" cy="397567"/>
          </a:xfrm>
          <a:prstGeom prst="rect">
            <a:avLst/>
          </a:prstGeom>
        </p:spPr>
        <p:style>
          <a:lnRef idx="2">
            <a:schemeClr val="accent1">
              <a:shade val="15000"/>
            </a:schemeClr>
          </a:lnRef>
          <a:fillRef idx="1">
            <a:schemeClr val="accent1"/>
          </a:fillRef>
          <a:effectRef idx="0">
            <a:schemeClr val="accent1"/>
          </a:effectRef>
          <a:fontRef idx="minor"/>
        </p:style>
        <p:txBody>
          <a:bodyPr vert="horz" lIns="91440" tIns="45720" rIns="91440" bIns="45720" rtlCol="0" anchor="ctr">
            <a:normAutofit/>
          </a:bodyPr>
          <a:lstStyle/>
          <a:p>
            <a:pPr algn="ctr">
              <a:lnSpc>
                <a:spcPct val="90000"/>
              </a:lnSpc>
              <a:spcBef>
                <a:spcPts val="1000"/>
              </a:spcBef>
            </a:pPr>
            <a:r>
              <a:rPr lang="en-US" sz="1600" b="0" strike="noStrike" kern="1200" spc="-1" dirty="0" err="1">
                <a:solidFill>
                  <a:schemeClr val="bg1"/>
                </a:solidFill>
                <a:latin typeface="+mn-lt"/>
                <a:ea typeface="+mn-ea"/>
                <a:cs typeface="+mn-cs"/>
              </a:rPr>
              <a:t>Beispiel</a:t>
            </a:r>
            <a:r>
              <a:rPr lang="en-US" sz="1600" b="0" strike="noStrike" kern="1200" spc="-1" dirty="0">
                <a:solidFill>
                  <a:schemeClr val="bg1"/>
                </a:solidFill>
                <a:latin typeface="+mn-lt"/>
                <a:ea typeface="+mn-ea"/>
                <a:cs typeface="+mn-cs"/>
              </a:rPr>
              <a:t> TC RW </a:t>
            </a:r>
            <a:r>
              <a:rPr lang="en-US" sz="1600" b="0" strike="noStrike" kern="1200" spc="-1" dirty="0" err="1">
                <a:solidFill>
                  <a:schemeClr val="bg1"/>
                </a:solidFill>
                <a:latin typeface="+mn-lt"/>
                <a:ea typeface="+mn-ea"/>
                <a:cs typeface="+mn-cs"/>
              </a:rPr>
              <a:t>Gerbrunn</a:t>
            </a:r>
            <a:endParaRPr lang="en-US" sz="1600" b="0" strike="noStrike" kern="1200" spc="-1" dirty="0">
              <a:solidFill>
                <a:schemeClr val="bg1"/>
              </a:solidFill>
              <a:latin typeface="+mn-lt"/>
              <a:ea typeface="+mn-ea"/>
              <a:cs typeface="+mn-cs"/>
            </a:endParaRPr>
          </a:p>
        </p:txBody>
      </p:sp>
      <p:pic>
        <p:nvPicPr>
          <p:cNvPr id="217" name="Inhaltsplatzhalter 9"/>
          <p:cNvPicPr/>
          <p:nvPr/>
        </p:nvPicPr>
        <p:blipFill>
          <a:blip r:embed="rId2"/>
          <a:srcRect t="6765"/>
          <a:stretch/>
        </p:blipFill>
        <p:spPr>
          <a:xfrm>
            <a:off x="566875" y="1806231"/>
            <a:ext cx="11058247" cy="490537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D465D9-248D-BF16-0458-754F0EE5B08A}"/>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E60AA400-CBD6-9C5E-43DC-745ADB4949B2}"/>
              </a:ext>
            </a:extLst>
          </p:cNvPr>
          <p:cNvSpPr>
            <a:spLocks noGrp="1"/>
          </p:cNvSpPr>
          <p:nvPr>
            <p:ph type="sldNum" idx="12"/>
          </p:nvPr>
        </p:nvSpPr>
        <p:spPr/>
        <p:txBody>
          <a:bodyPr vert="horz" lIns="91440" tIns="45720" rIns="91440" bIns="45720" rtlCol="0" anchor="ctr">
            <a:normAutofit/>
          </a:bodyPr>
          <a:lstStyle/>
          <a:p>
            <a:pPr>
              <a:spcAft>
                <a:spcPts val="600"/>
              </a:spcAft>
            </a:pPr>
            <a:fld id="{54ECBF67-6072-4677-B1E4-8466388CF1CC}" type="slidenum">
              <a:rPr lang="en-US" sz="1000">
                <a:solidFill>
                  <a:schemeClr val="tx1">
                    <a:tint val="75000"/>
                  </a:schemeClr>
                </a:solidFill>
                <a:latin typeface="+mn-lt"/>
              </a:rPr>
              <a:pPr>
                <a:spcAft>
                  <a:spcPts val="600"/>
                </a:spcAft>
              </a:pPr>
              <a:t>54</a:t>
            </a:fld>
            <a:endParaRPr lang="en-US" sz="1000">
              <a:solidFill>
                <a:schemeClr val="tx1">
                  <a:tint val="75000"/>
                </a:schemeClr>
              </a:solidFill>
              <a:latin typeface="+mn-lt"/>
            </a:endParaRPr>
          </a:p>
        </p:txBody>
      </p:sp>
      <p:sp>
        <p:nvSpPr>
          <p:cNvPr id="5" name="PlaceHolder 4">
            <a:extLst>
              <a:ext uri="{FF2B5EF4-FFF2-40B4-BE49-F238E27FC236}">
                <a16:creationId xmlns:a16="http://schemas.microsoft.com/office/drawing/2014/main" id="{9BD1CA85-828A-73C5-37D2-552719455B06}"/>
              </a:ext>
            </a:extLst>
          </p:cNvPr>
          <p:cNvSpPr>
            <a:spLocks noGrp="1"/>
          </p:cNvSpPr>
          <p:nvPr>
            <p:ph type="dt" idx="10"/>
          </p:nvPr>
        </p:nvSpPr>
        <p:spPr/>
        <p:txBody>
          <a:bodyPr vert="horz" lIns="91440" tIns="45720" rIns="91440" bIns="45720" rtlCol="0" anchor="ctr">
            <a:normAutofit/>
          </a:bodyPr>
          <a:lstStyle/>
          <a:p>
            <a:pPr>
              <a:spcAft>
                <a:spcPts val="600"/>
              </a:spcAft>
            </a:pPr>
            <a:fld id="{4EECAAEB-1704-43FD-BCF7-EB3A49DFCBA6}" type="datetime1">
              <a:rPr lang="en-US" sz="1000">
                <a:solidFill>
                  <a:schemeClr val="tx1">
                    <a:tint val="75000"/>
                  </a:schemeClr>
                </a:solidFill>
                <a:latin typeface="+mn-lt"/>
              </a:rPr>
              <a:pPr>
                <a:spcAft>
                  <a:spcPts val="600"/>
                </a:spcAft>
              </a:pPr>
              <a:t>9/24/2025</a:t>
            </a:fld>
            <a:endParaRPr lang="en-US" sz="1000">
              <a:solidFill>
                <a:schemeClr val="tx1">
                  <a:tint val="75000"/>
                </a:schemeClr>
              </a:solidFill>
              <a:latin typeface="+mn-lt"/>
            </a:endParaRPr>
          </a:p>
        </p:txBody>
      </p:sp>
      <p:sp>
        <p:nvSpPr>
          <p:cNvPr id="216" name="PlaceHolder 1">
            <a:extLst>
              <a:ext uri="{FF2B5EF4-FFF2-40B4-BE49-F238E27FC236}">
                <a16:creationId xmlns:a16="http://schemas.microsoft.com/office/drawing/2014/main" id="{6D7E519F-A902-2002-7E7E-8E19EE294518}"/>
              </a:ext>
            </a:extLst>
          </p:cNvPr>
          <p:cNvSpPr>
            <a:spLocks noGrp="1"/>
          </p:cNvSpPr>
          <p:nvPr>
            <p:ph type="title" idx="4294967295"/>
          </p:nvPr>
        </p:nvSpPr>
        <p:spPr>
          <a:xfrm>
            <a:off x="0" y="493713"/>
            <a:ext cx="10534650" cy="817562"/>
          </a:xfrm>
          <a:prstGeom prst="rect">
            <a:avLst/>
          </a:prstGeom>
        </p:spPr>
        <p:txBody>
          <a:bodyPr vert="horz" lIns="91440" tIns="45720" rIns="91440" bIns="45720" rtlCol="0" anchor="b">
            <a:normAutofit/>
          </a:bodyPr>
          <a:lstStyle/>
          <a:p>
            <a:pPr indent="0" algn="ctr"/>
            <a:r>
              <a:rPr lang="en-US" sz="3600" b="0" strike="noStrike" kern="1200" spc="-1" dirty="0" err="1">
                <a:solidFill>
                  <a:schemeClr val="tx1"/>
                </a:solidFill>
                <a:latin typeface="+mj-lt"/>
                <a:ea typeface="+mj-ea"/>
                <a:cs typeface="+mj-cs"/>
              </a:rPr>
              <a:t>HarTru</a:t>
            </a:r>
            <a:r>
              <a:rPr lang="en-US" sz="3600" b="0" strike="noStrike" kern="1200" spc="-1" dirty="0">
                <a:solidFill>
                  <a:schemeClr val="tx1"/>
                </a:solidFill>
                <a:latin typeface="+mj-lt"/>
                <a:ea typeface="+mj-ea"/>
                <a:cs typeface="+mj-cs"/>
              </a:rPr>
              <a:t> </a:t>
            </a:r>
            <a:r>
              <a:rPr lang="en-US" sz="3600" b="0" strike="noStrike" kern="1200" spc="-1" dirty="0" err="1">
                <a:solidFill>
                  <a:schemeClr val="tx1"/>
                </a:solidFill>
                <a:latin typeface="+mj-lt"/>
                <a:ea typeface="+mj-ea"/>
                <a:cs typeface="+mj-cs"/>
              </a:rPr>
              <a:t>Umbauprozess</a:t>
            </a:r>
            <a:r>
              <a:rPr lang="en-US" sz="3600" b="0" strike="noStrike" kern="1200" spc="-1" dirty="0">
                <a:solidFill>
                  <a:schemeClr val="tx1"/>
                </a:solidFill>
                <a:latin typeface="+mj-lt"/>
                <a:ea typeface="+mj-ea"/>
                <a:cs typeface="+mj-cs"/>
              </a:rPr>
              <a:t> </a:t>
            </a:r>
            <a:r>
              <a:rPr lang="en-US" sz="3600" spc="-1" dirty="0"/>
              <a:t>2</a:t>
            </a:r>
            <a:r>
              <a:rPr lang="en-US" sz="3600" b="0" strike="noStrike" kern="1200" spc="-1" dirty="0">
                <a:solidFill>
                  <a:schemeClr val="tx1"/>
                </a:solidFill>
                <a:latin typeface="+mj-lt"/>
                <a:ea typeface="+mj-ea"/>
                <a:cs typeface="+mj-cs"/>
              </a:rPr>
              <a:t>/3</a:t>
            </a:r>
          </a:p>
        </p:txBody>
      </p:sp>
      <p:sp>
        <p:nvSpPr>
          <p:cNvPr id="218" name="Rechteck 10">
            <a:extLst>
              <a:ext uri="{FF2B5EF4-FFF2-40B4-BE49-F238E27FC236}">
                <a16:creationId xmlns:a16="http://schemas.microsoft.com/office/drawing/2014/main" id="{53401034-F76A-03C9-1236-B804806F480F}"/>
              </a:ext>
            </a:extLst>
          </p:cNvPr>
          <p:cNvSpPr/>
          <p:nvPr/>
        </p:nvSpPr>
        <p:spPr>
          <a:xfrm>
            <a:off x="1882588" y="1311818"/>
            <a:ext cx="8426823" cy="397567"/>
          </a:xfrm>
          <a:prstGeom prst="rect">
            <a:avLst/>
          </a:prstGeom>
        </p:spPr>
        <p:style>
          <a:lnRef idx="2">
            <a:schemeClr val="accent1">
              <a:shade val="15000"/>
            </a:schemeClr>
          </a:lnRef>
          <a:fillRef idx="1">
            <a:schemeClr val="accent1"/>
          </a:fillRef>
          <a:effectRef idx="0">
            <a:schemeClr val="accent1"/>
          </a:effectRef>
          <a:fontRef idx="minor"/>
        </p:style>
        <p:txBody>
          <a:bodyPr vert="horz" lIns="91440" tIns="45720" rIns="91440" bIns="45720" rtlCol="0" anchor="ctr">
            <a:normAutofit/>
          </a:bodyPr>
          <a:lstStyle/>
          <a:p>
            <a:pPr algn="ctr">
              <a:lnSpc>
                <a:spcPct val="90000"/>
              </a:lnSpc>
              <a:spcBef>
                <a:spcPts val="1000"/>
              </a:spcBef>
            </a:pPr>
            <a:r>
              <a:rPr lang="en-US" sz="1600" b="0" strike="noStrike" kern="1200" spc="-1" dirty="0" err="1">
                <a:solidFill>
                  <a:schemeClr val="bg1"/>
                </a:solidFill>
                <a:latin typeface="+mn-lt"/>
                <a:ea typeface="+mn-ea"/>
                <a:cs typeface="+mn-cs"/>
              </a:rPr>
              <a:t>Beispiel</a:t>
            </a:r>
            <a:r>
              <a:rPr lang="en-US" sz="1600" b="0" strike="noStrike" kern="1200" spc="-1" dirty="0">
                <a:solidFill>
                  <a:schemeClr val="bg1"/>
                </a:solidFill>
                <a:latin typeface="+mn-lt"/>
                <a:ea typeface="+mn-ea"/>
                <a:cs typeface="+mn-cs"/>
              </a:rPr>
              <a:t> TC RW </a:t>
            </a:r>
            <a:r>
              <a:rPr lang="en-US" sz="1600" b="0" strike="noStrike" kern="1200" spc="-1" dirty="0" err="1">
                <a:solidFill>
                  <a:schemeClr val="bg1"/>
                </a:solidFill>
                <a:latin typeface="+mn-lt"/>
                <a:ea typeface="+mn-ea"/>
                <a:cs typeface="+mn-cs"/>
              </a:rPr>
              <a:t>Gerbrunn</a:t>
            </a:r>
            <a:endParaRPr lang="en-US" sz="1600" b="0" strike="noStrike" kern="1200" spc="-1" dirty="0">
              <a:solidFill>
                <a:schemeClr val="bg1"/>
              </a:solidFill>
              <a:latin typeface="+mn-lt"/>
              <a:ea typeface="+mn-ea"/>
              <a:cs typeface="+mn-cs"/>
            </a:endParaRPr>
          </a:p>
        </p:txBody>
      </p:sp>
      <p:grpSp>
        <p:nvGrpSpPr>
          <p:cNvPr id="15" name="Gruppieren 14">
            <a:extLst>
              <a:ext uri="{FF2B5EF4-FFF2-40B4-BE49-F238E27FC236}">
                <a16:creationId xmlns:a16="http://schemas.microsoft.com/office/drawing/2014/main" id="{7AB6F08A-96A8-44D0-6CD0-1DB22AA5A31C}"/>
              </a:ext>
            </a:extLst>
          </p:cNvPr>
          <p:cNvGrpSpPr/>
          <p:nvPr/>
        </p:nvGrpSpPr>
        <p:grpSpPr>
          <a:xfrm>
            <a:off x="657467" y="1709385"/>
            <a:ext cx="10877064" cy="5116168"/>
            <a:chOff x="1378256" y="1709384"/>
            <a:chExt cx="10877064" cy="5116168"/>
          </a:xfrm>
        </p:grpSpPr>
        <p:grpSp>
          <p:nvGrpSpPr>
            <p:cNvPr id="3" name="Gruppieren 2">
              <a:extLst>
                <a:ext uri="{FF2B5EF4-FFF2-40B4-BE49-F238E27FC236}">
                  <a16:creationId xmlns:a16="http://schemas.microsoft.com/office/drawing/2014/main" id="{8A4FE8A2-6A7E-DA51-D793-C34608F67190}"/>
                </a:ext>
              </a:extLst>
            </p:cNvPr>
            <p:cNvGrpSpPr/>
            <p:nvPr/>
          </p:nvGrpSpPr>
          <p:grpSpPr>
            <a:xfrm>
              <a:off x="1378256" y="1709385"/>
              <a:ext cx="10724664" cy="5116166"/>
              <a:chOff x="838080" y="1362600"/>
              <a:chExt cx="10515540" cy="4993920"/>
            </a:xfrm>
          </p:grpSpPr>
          <p:sp>
            <p:nvSpPr>
              <p:cNvPr id="6" name="Textfeld 5">
                <a:extLst>
                  <a:ext uri="{FF2B5EF4-FFF2-40B4-BE49-F238E27FC236}">
                    <a16:creationId xmlns:a16="http://schemas.microsoft.com/office/drawing/2014/main" id="{0BA70ED3-5FCE-0DB5-9663-5606FF40F517}"/>
                  </a:ext>
                </a:extLst>
              </p:cNvPr>
              <p:cNvSpPr txBox="1"/>
              <p:nvPr/>
            </p:nvSpPr>
            <p:spPr>
              <a:xfrm>
                <a:off x="5733691" y="5433190"/>
                <a:ext cx="5619929" cy="923330"/>
              </a:xfrm>
              <a:prstGeom prst="rect">
                <a:avLst/>
              </a:prstGeom>
              <a:solidFill>
                <a:schemeClr val="bg1"/>
              </a:solidFill>
            </p:spPr>
            <p:txBody>
              <a:bodyPr wrap="square" rtlCol="0">
                <a:spAutoFit/>
              </a:bodyPr>
              <a:lstStyle/>
              <a:p>
                <a:endParaRPr lang="de-DE" dirty="0"/>
              </a:p>
              <a:p>
                <a:endParaRPr lang="de-DE" dirty="0"/>
              </a:p>
              <a:p>
                <a:endParaRPr lang="de-DE" dirty="0"/>
              </a:p>
            </p:txBody>
          </p:sp>
          <p:pic>
            <p:nvPicPr>
              <p:cNvPr id="7" name="Grafik 11">
                <a:extLst>
                  <a:ext uri="{FF2B5EF4-FFF2-40B4-BE49-F238E27FC236}">
                    <a16:creationId xmlns:a16="http://schemas.microsoft.com/office/drawing/2014/main" id="{E3CE45F4-52FE-80D9-5387-2716F6748984}"/>
                  </a:ext>
                </a:extLst>
              </p:cNvPr>
              <p:cNvPicPr/>
              <p:nvPr/>
            </p:nvPicPr>
            <p:blipFill>
              <a:blip r:embed="rId3"/>
              <a:srcRect b="21383"/>
              <a:stretch>
                <a:fillRect/>
              </a:stretch>
            </p:blipFill>
            <p:spPr>
              <a:xfrm>
                <a:off x="838080" y="1362600"/>
                <a:ext cx="10515240" cy="3951272"/>
              </a:xfrm>
              <a:prstGeom prst="rect">
                <a:avLst/>
              </a:prstGeom>
              <a:ln w="0">
                <a:noFill/>
              </a:ln>
            </p:spPr>
          </p:pic>
          <p:sp>
            <p:nvSpPr>
              <p:cNvPr id="8" name="Textfeld 7">
                <a:extLst>
                  <a:ext uri="{FF2B5EF4-FFF2-40B4-BE49-F238E27FC236}">
                    <a16:creationId xmlns:a16="http://schemas.microsoft.com/office/drawing/2014/main" id="{F3A25AC4-5CDD-EFDF-2C8E-557B4B22AE67}"/>
                  </a:ext>
                </a:extLst>
              </p:cNvPr>
              <p:cNvSpPr txBox="1"/>
              <p:nvPr/>
            </p:nvSpPr>
            <p:spPr>
              <a:xfrm>
                <a:off x="5429340" y="4031286"/>
                <a:ext cx="5924130" cy="2031325"/>
              </a:xfrm>
              <a:prstGeom prst="rect">
                <a:avLst/>
              </a:prstGeom>
              <a:solidFill>
                <a:schemeClr val="bg1"/>
              </a:solidFill>
            </p:spPr>
            <p:txBody>
              <a:bodyPr wrap="square" rtlCol="0">
                <a:spAutoFit/>
              </a:bodyPr>
              <a:lstStyle/>
              <a:p>
                <a:endParaRPr lang="de-DE" dirty="0"/>
              </a:p>
              <a:p>
                <a:pPr lvl="1"/>
                <a:endParaRPr lang="de-DE" dirty="0"/>
              </a:p>
              <a:p>
                <a:pPr lvl="1"/>
                <a:endParaRPr lang="de-DE" dirty="0"/>
              </a:p>
              <a:p>
                <a:pPr lvl="2"/>
                <a:r>
                  <a:rPr lang="de-DE" dirty="0"/>
                  <a:t>Gebundene Tragschicht</a:t>
                </a:r>
                <a:br>
                  <a:rPr lang="de-DE" dirty="0"/>
                </a:br>
                <a:r>
                  <a:rPr lang="de-DE" dirty="0"/>
                  <a:t>(wasserdurchlässig, aus Beton/Asphalt/PU-</a:t>
                </a:r>
                <a:r>
                  <a:rPr lang="de-DE" dirty="0" err="1"/>
                  <a:t>Splittgemisch</a:t>
                </a:r>
                <a:r>
                  <a:rPr lang="de-DE" dirty="0"/>
                  <a:t>)</a:t>
                </a:r>
                <a:br>
                  <a:rPr lang="de-DE" dirty="0"/>
                </a:br>
                <a:r>
                  <a:rPr lang="de-DE" dirty="0"/>
                  <a:t>Platz sinkt dadurch niemals ab. </a:t>
                </a:r>
              </a:p>
            </p:txBody>
          </p:sp>
        </p:grpSp>
        <p:grpSp>
          <p:nvGrpSpPr>
            <p:cNvPr id="10" name="Gruppieren 9">
              <a:extLst>
                <a:ext uri="{FF2B5EF4-FFF2-40B4-BE49-F238E27FC236}">
                  <a16:creationId xmlns:a16="http://schemas.microsoft.com/office/drawing/2014/main" id="{6F588208-67CC-136C-96F7-8E1E80A0A136}"/>
                </a:ext>
              </a:extLst>
            </p:cNvPr>
            <p:cNvGrpSpPr/>
            <p:nvPr/>
          </p:nvGrpSpPr>
          <p:grpSpPr>
            <a:xfrm>
              <a:off x="1610179" y="1709384"/>
              <a:ext cx="10645141" cy="5116168"/>
              <a:chOff x="916052" y="1213840"/>
              <a:chExt cx="10437568" cy="5142680"/>
            </a:xfrm>
          </p:grpSpPr>
          <p:sp>
            <p:nvSpPr>
              <p:cNvPr id="11" name="Textfeld 10">
                <a:extLst>
                  <a:ext uri="{FF2B5EF4-FFF2-40B4-BE49-F238E27FC236}">
                    <a16:creationId xmlns:a16="http://schemas.microsoft.com/office/drawing/2014/main" id="{063AD232-2F7E-5667-459C-B04C8F7066C2}"/>
                  </a:ext>
                </a:extLst>
              </p:cNvPr>
              <p:cNvSpPr txBox="1"/>
              <p:nvPr/>
            </p:nvSpPr>
            <p:spPr>
              <a:xfrm>
                <a:off x="5733691" y="5433190"/>
                <a:ext cx="5619929" cy="923330"/>
              </a:xfrm>
              <a:prstGeom prst="rect">
                <a:avLst/>
              </a:prstGeom>
              <a:solidFill>
                <a:schemeClr val="bg1"/>
              </a:solidFill>
            </p:spPr>
            <p:txBody>
              <a:bodyPr wrap="square" rtlCol="0">
                <a:spAutoFit/>
              </a:bodyPr>
              <a:lstStyle/>
              <a:p>
                <a:endParaRPr lang="de-DE" dirty="0"/>
              </a:p>
              <a:p>
                <a:endParaRPr lang="de-DE" dirty="0"/>
              </a:p>
              <a:p>
                <a:endParaRPr lang="de-DE" dirty="0"/>
              </a:p>
            </p:txBody>
          </p:sp>
          <p:sp>
            <p:nvSpPr>
              <p:cNvPr id="13" name="Textfeld 12">
                <a:extLst>
                  <a:ext uri="{FF2B5EF4-FFF2-40B4-BE49-F238E27FC236}">
                    <a16:creationId xmlns:a16="http://schemas.microsoft.com/office/drawing/2014/main" id="{C51E1FC9-93EB-5B1B-D9E0-5E06CCFCB933}"/>
                  </a:ext>
                </a:extLst>
              </p:cNvPr>
              <p:cNvSpPr txBox="1"/>
              <p:nvPr/>
            </p:nvSpPr>
            <p:spPr>
              <a:xfrm>
                <a:off x="5429340" y="4031286"/>
                <a:ext cx="5924130" cy="2031325"/>
              </a:xfrm>
              <a:prstGeom prst="rect">
                <a:avLst/>
              </a:prstGeom>
              <a:solidFill>
                <a:schemeClr val="bg1"/>
              </a:solidFill>
            </p:spPr>
            <p:txBody>
              <a:bodyPr wrap="square" rtlCol="0">
                <a:spAutoFit/>
              </a:bodyPr>
              <a:lstStyle/>
              <a:p>
                <a:endParaRPr lang="de-DE" dirty="0"/>
              </a:p>
              <a:p>
                <a:pPr lvl="1"/>
                <a:endParaRPr lang="de-DE" dirty="0"/>
              </a:p>
              <a:p>
                <a:pPr lvl="1"/>
                <a:endParaRPr lang="de-DE" dirty="0"/>
              </a:p>
              <a:p>
                <a:pPr lvl="2"/>
                <a:r>
                  <a:rPr lang="de-DE" dirty="0"/>
                  <a:t>Gebundene Tragschicht</a:t>
                </a:r>
                <a:br>
                  <a:rPr lang="de-DE" dirty="0"/>
                </a:br>
                <a:r>
                  <a:rPr lang="de-DE" dirty="0"/>
                  <a:t>(wasserdurchlässig, aus Beton/Asphalt/PU-</a:t>
                </a:r>
                <a:r>
                  <a:rPr lang="de-DE" dirty="0" err="1"/>
                  <a:t>Splittgemisch</a:t>
                </a:r>
                <a:r>
                  <a:rPr lang="de-DE" dirty="0"/>
                  <a:t>)</a:t>
                </a:r>
                <a:br>
                  <a:rPr lang="de-DE" dirty="0"/>
                </a:br>
                <a:r>
                  <a:rPr lang="de-DE" dirty="0"/>
                  <a:t>Platz sinkt dadurch niemals ab. </a:t>
                </a:r>
              </a:p>
            </p:txBody>
          </p:sp>
          <p:sp>
            <p:nvSpPr>
              <p:cNvPr id="14" name="Textfeld 13">
                <a:extLst>
                  <a:ext uri="{FF2B5EF4-FFF2-40B4-BE49-F238E27FC236}">
                    <a16:creationId xmlns:a16="http://schemas.microsoft.com/office/drawing/2014/main" id="{102D0FF0-5997-D588-592B-C965433A9332}"/>
                  </a:ext>
                </a:extLst>
              </p:cNvPr>
              <p:cNvSpPr txBox="1"/>
              <p:nvPr/>
            </p:nvSpPr>
            <p:spPr>
              <a:xfrm>
                <a:off x="916052" y="5039108"/>
                <a:ext cx="4964922" cy="1200329"/>
              </a:xfrm>
              <a:prstGeom prst="rect">
                <a:avLst/>
              </a:prstGeom>
              <a:solidFill>
                <a:schemeClr val="bg1"/>
              </a:solidFill>
            </p:spPr>
            <p:txBody>
              <a:bodyPr wrap="square" rtlCol="0">
                <a:spAutoFit/>
              </a:bodyPr>
              <a:lstStyle/>
              <a:p>
                <a:r>
                  <a:rPr lang="de-DE" dirty="0"/>
                  <a:t>Fläche wird mit Split oder Brechsand aufgefüllt, nivelliert und verdichtet.</a:t>
                </a:r>
              </a:p>
              <a:p>
                <a:endParaRPr lang="de-DE" dirty="0"/>
              </a:p>
              <a:p>
                <a:endParaRPr lang="de-DE" dirty="0"/>
              </a:p>
            </p:txBody>
          </p:sp>
          <p:pic>
            <p:nvPicPr>
              <p:cNvPr id="12" name="Grafik 11">
                <a:extLst>
                  <a:ext uri="{FF2B5EF4-FFF2-40B4-BE49-F238E27FC236}">
                    <a16:creationId xmlns:a16="http://schemas.microsoft.com/office/drawing/2014/main" id="{9EF9391B-D143-0A76-8EA1-80A8D420AB21}"/>
                  </a:ext>
                </a:extLst>
              </p:cNvPr>
              <p:cNvPicPr/>
              <p:nvPr/>
            </p:nvPicPr>
            <p:blipFill>
              <a:blip r:embed="rId3"/>
              <a:srcRect l="59758" r="11076" b="48069"/>
              <a:stretch>
                <a:fillRect/>
              </a:stretch>
            </p:blipFill>
            <p:spPr>
              <a:xfrm>
                <a:off x="6354750" y="1213840"/>
                <a:ext cx="3906483" cy="3502589"/>
              </a:xfrm>
              <a:prstGeom prst="rect">
                <a:avLst/>
              </a:prstGeom>
              <a:ln w="0">
                <a:noFill/>
              </a:ln>
            </p:spPr>
          </p:pic>
        </p:grpSp>
      </p:grpSp>
    </p:spTree>
    <p:extLst>
      <p:ext uri="{BB962C8B-B14F-4D97-AF65-F5344CB8AC3E}">
        <p14:creationId xmlns:p14="http://schemas.microsoft.com/office/powerpoint/2010/main" val="2932603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DFF6C3-9A1E-27CD-B18F-BABACD71BBAE}"/>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2851FE7D-DA01-971C-D35D-B6C3F3407FBF}"/>
              </a:ext>
            </a:extLst>
          </p:cNvPr>
          <p:cNvSpPr>
            <a:spLocks noGrp="1"/>
          </p:cNvSpPr>
          <p:nvPr>
            <p:ph type="sldNum" idx="12"/>
          </p:nvPr>
        </p:nvSpPr>
        <p:spPr/>
        <p:txBody>
          <a:bodyPr vert="horz" lIns="91440" tIns="45720" rIns="91440" bIns="45720" rtlCol="0" anchor="ctr">
            <a:normAutofit/>
          </a:bodyPr>
          <a:lstStyle/>
          <a:p>
            <a:pPr>
              <a:spcAft>
                <a:spcPts val="600"/>
              </a:spcAft>
            </a:pPr>
            <a:fld id="{54ECBF67-6072-4677-B1E4-8466388CF1CC}" type="slidenum">
              <a:rPr lang="en-US" sz="1000">
                <a:solidFill>
                  <a:schemeClr val="tx1">
                    <a:tint val="75000"/>
                  </a:schemeClr>
                </a:solidFill>
                <a:latin typeface="+mn-lt"/>
              </a:rPr>
              <a:pPr>
                <a:spcAft>
                  <a:spcPts val="600"/>
                </a:spcAft>
              </a:pPr>
              <a:t>55</a:t>
            </a:fld>
            <a:endParaRPr lang="en-US" sz="1000">
              <a:solidFill>
                <a:schemeClr val="tx1">
                  <a:tint val="75000"/>
                </a:schemeClr>
              </a:solidFill>
              <a:latin typeface="+mn-lt"/>
            </a:endParaRPr>
          </a:p>
        </p:txBody>
      </p:sp>
      <p:sp>
        <p:nvSpPr>
          <p:cNvPr id="5" name="PlaceHolder 4">
            <a:extLst>
              <a:ext uri="{FF2B5EF4-FFF2-40B4-BE49-F238E27FC236}">
                <a16:creationId xmlns:a16="http://schemas.microsoft.com/office/drawing/2014/main" id="{E0B0CCD3-AA1A-B2F9-A483-0AF6A6C28415}"/>
              </a:ext>
            </a:extLst>
          </p:cNvPr>
          <p:cNvSpPr>
            <a:spLocks noGrp="1"/>
          </p:cNvSpPr>
          <p:nvPr>
            <p:ph type="dt" idx="10"/>
          </p:nvPr>
        </p:nvSpPr>
        <p:spPr/>
        <p:txBody>
          <a:bodyPr vert="horz" lIns="91440" tIns="45720" rIns="91440" bIns="45720" rtlCol="0" anchor="ctr">
            <a:normAutofit/>
          </a:bodyPr>
          <a:lstStyle/>
          <a:p>
            <a:pPr>
              <a:spcAft>
                <a:spcPts val="600"/>
              </a:spcAft>
            </a:pPr>
            <a:fld id="{4EECAAEB-1704-43FD-BCF7-EB3A49DFCBA6}" type="datetime1">
              <a:rPr lang="en-US" sz="1000">
                <a:solidFill>
                  <a:schemeClr val="tx1">
                    <a:tint val="75000"/>
                  </a:schemeClr>
                </a:solidFill>
                <a:latin typeface="+mn-lt"/>
              </a:rPr>
              <a:pPr>
                <a:spcAft>
                  <a:spcPts val="600"/>
                </a:spcAft>
              </a:pPr>
              <a:t>9/24/2025</a:t>
            </a:fld>
            <a:endParaRPr lang="en-US" sz="1000">
              <a:solidFill>
                <a:schemeClr val="tx1">
                  <a:tint val="75000"/>
                </a:schemeClr>
              </a:solidFill>
              <a:latin typeface="+mn-lt"/>
            </a:endParaRPr>
          </a:p>
        </p:txBody>
      </p:sp>
      <p:sp>
        <p:nvSpPr>
          <p:cNvPr id="216" name="PlaceHolder 1">
            <a:extLst>
              <a:ext uri="{FF2B5EF4-FFF2-40B4-BE49-F238E27FC236}">
                <a16:creationId xmlns:a16="http://schemas.microsoft.com/office/drawing/2014/main" id="{87D56922-9FA0-8E88-E841-49C98E147330}"/>
              </a:ext>
            </a:extLst>
          </p:cNvPr>
          <p:cNvSpPr>
            <a:spLocks noGrp="1"/>
          </p:cNvSpPr>
          <p:nvPr>
            <p:ph type="title" idx="4294967295"/>
          </p:nvPr>
        </p:nvSpPr>
        <p:spPr>
          <a:xfrm>
            <a:off x="0" y="493713"/>
            <a:ext cx="10534650" cy="817562"/>
          </a:xfrm>
          <a:prstGeom prst="rect">
            <a:avLst/>
          </a:prstGeom>
        </p:spPr>
        <p:txBody>
          <a:bodyPr vert="horz" lIns="91440" tIns="45720" rIns="91440" bIns="45720" rtlCol="0" anchor="b">
            <a:normAutofit/>
          </a:bodyPr>
          <a:lstStyle/>
          <a:p>
            <a:pPr indent="0" algn="ctr"/>
            <a:r>
              <a:rPr lang="en-US" sz="3600" b="0" strike="noStrike" kern="1200" spc="-1" dirty="0" err="1">
                <a:solidFill>
                  <a:schemeClr val="tx1"/>
                </a:solidFill>
                <a:latin typeface="+mj-lt"/>
                <a:ea typeface="+mj-ea"/>
                <a:cs typeface="+mj-cs"/>
              </a:rPr>
              <a:t>HarTru</a:t>
            </a:r>
            <a:r>
              <a:rPr lang="en-US" sz="3600" b="0" strike="noStrike" kern="1200" spc="-1" dirty="0">
                <a:solidFill>
                  <a:schemeClr val="tx1"/>
                </a:solidFill>
                <a:latin typeface="+mj-lt"/>
                <a:ea typeface="+mj-ea"/>
                <a:cs typeface="+mj-cs"/>
              </a:rPr>
              <a:t> </a:t>
            </a:r>
            <a:r>
              <a:rPr lang="en-US" sz="3600" b="0" strike="noStrike" kern="1200" spc="-1" dirty="0" err="1">
                <a:solidFill>
                  <a:schemeClr val="tx1"/>
                </a:solidFill>
                <a:latin typeface="+mj-lt"/>
                <a:ea typeface="+mj-ea"/>
                <a:cs typeface="+mj-cs"/>
              </a:rPr>
              <a:t>Umbauprozess</a:t>
            </a:r>
            <a:r>
              <a:rPr lang="en-US" sz="3600" b="0" strike="noStrike" kern="1200" spc="-1" dirty="0">
                <a:solidFill>
                  <a:schemeClr val="tx1"/>
                </a:solidFill>
                <a:latin typeface="+mj-lt"/>
                <a:ea typeface="+mj-ea"/>
                <a:cs typeface="+mj-cs"/>
              </a:rPr>
              <a:t> 3/3</a:t>
            </a:r>
          </a:p>
        </p:txBody>
      </p:sp>
      <p:sp>
        <p:nvSpPr>
          <p:cNvPr id="218" name="Rechteck 10">
            <a:extLst>
              <a:ext uri="{FF2B5EF4-FFF2-40B4-BE49-F238E27FC236}">
                <a16:creationId xmlns:a16="http://schemas.microsoft.com/office/drawing/2014/main" id="{F9448D7D-D324-1A1C-8AAB-E289DBA5E141}"/>
              </a:ext>
            </a:extLst>
          </p:cNvPr>
          <p:cNvSpPr/>
          <p:nvPr/>
        </p:nvSpPr>
        <p:spPr>
          <a:xfrm>
            <a:off x="1882588" y="1311818"/>
            <a:ext cx="8426823" cy="397567"/>
          </a:xfrm>
          <a:prstGeom prst="rect">
            <a:avLst/>
          </a:prstGeom>
        </p:spPr>
        <p:style>
          <a:lnRef idx="2">
            <a:schemeClr val="accent1">
              <a:shade val="15000"/>
            </a:schemeClr>
          </a:lnRef>
          <a:fillRef idx="1">
            <a:schemeClr val="accent1"/>
          </a:fillRef>
          <a:effectRef idx="0">
            <a:schemeClr val="accent1"/>
          </a:effectRef>
          <a:fontRef idx="minor"/>
        </p:style>
        <p:txBody>
          <a:bodyPr vert="horz" lIns="91440" tIns="45720" rIns="91440" bIns="45720" rtlCol="0" anchor="ctr">
            <a:normAutofit/>
          </a:bodyPr>
          <a:lstStyle/>
          <a:p>
            <a:pPr algn="ctr">
              <a:lnSpc>
                <a:spcPct val="90000"/>
              </a:lnSpc>
              <a:spcBef>
                <a:spcPts val="1000"/>
              </a:spcBef>
            </a:pPr>
            <a:r>
              <a:rPr lang="en-US" sz="1600" b="0" strike="noStrike" kern="1200" spc="-1" dirty="0" err="1">
                <a:solidFill>
                  <a:schemeClr val="bg1"/>
                </a:solidFill>
                <a:latin typeface="+mn-lt"/>
                <a:ea typeface="+mn-ea"/>
                <a:cs typeface="+mn-cs"/>
              </a:rPr>
              <a:t>Beispiel</a:t>
            </a:r>
            <a:r>
              <a:rPr lang="en-US" sz="1600" b="0" strike="noStrike" kern="1200" spc="-1" dirty="0">
                <a:solidFill>
                  <a:schemeClr val="bg1"/>
                </a:solidFill>
                <a:latin typeface="+mn-lt"/>
                <a:ea typeface="+mn-ea"/>
                <a:cs typeface="+mn-cs"/>
              </a:rPr>
              <a:t> TC RW </a:t>
            </a:r>
            <a:r>
              <a:rPr lang="en-US" sz="1600" b="0" strike="noStrike" kern="1200" spc="-1" dirty="0" err="1">
                <a:solidFill>
                  <a:schemeClr val="bg1"/>
                </a:solidFill>
                <a:latin typeface="+mn-lt"/>
                <a:ea typeface="+mn-ea"/>
                <a:cs typeface="+mn-cs"/>
              </a:rPr>
              <a:t>Gerbrunn</a:t>
            </a:r>
            <a:endParaRPr lang="en-US" sz="1600" b="0" strike="noStrike" kern="1200" spc="-1" dirty="0">
              <a:solidFill>
                <a:schemeClr val="bg1"/>
              </a:solidFill>
              <a:latin typeface="+mn-lt"/>
              <a:ea typeface="+mn-ea"/>
              <a:cs typeface="+mn-cs"/>
            </a:endParaRPr>
          </a:p>
        </p:txBody>
      </p:sp>
      <p:pic>
        <p:nvPicPr>
          <p:cNvPr id="2" name="Grafik 2">
            <a:extLst>
              <a:ext uri="{FF2B5EF4-FFF2-40B4-BE49-F238E27FC236}">
                <a16:creationId xmlns:a16="http://schemas.microsoft.com/office/drawing/2014/main" id="{4EDDC9FD-0DB9-10D7-30BB-626D1B24556E}"/>
              </a:ext>
            </a:extLst>
          </p:cNvPr>
          <p:cNvPicPr/>
          <p:nvPr/>
        </p:nvPicPr>
        <p:blipFill>
          <a:blip r:embed="rId3"/>
          <a:srcRect r="733"/>
          <a:stretch>
            <a:fillRect/>
          </a:stretch>
        </p:blipFill>
        <p:spPr>
          <a:xfrm>
            <a:off x="838199" y="1667032"/>
            <a:ext cx="10525126" cy="4799082"/>
          </a:xfrm>
          <a:prstGeom prst="rect">
            <a:avLst/>
          </a:prstGeom>
          <a:ln w="0">
            <a:noFill/>
          </a:ln>
        </p:spPr>
      </p:pic>
    </p:spTree>
    <p:extLst>
      <p:ext uri="{BB962C8B-B14F-4D97-AF65-F5344CB8AC3E}">
        <p14:creationId xmlns:p14="http://schemas.microsoft.com/office/powerpoint/2010/main" val="1107834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7621AEB6-CA78-8A89-917E-E59B2C6839B4}"/>
            </a:ext>
          </a:extLst>
        </p:cNvPr>
        <p:cNvGrpSpPr/>
        <p:nvPr/>
      </p:nvGrpSpPr>
      <p:grpSpPr>
        <a:xfrm>
          <a:off x="0" y="0"/>
          <a:ext cx="0" cy="0"/>
          <a:chOff x="0" y="0"/>
          <a:chExt cx="0" cy="0"/>
        </a:xfrm>
      </p:grpSpPr>
      <p:sp>
        <p:nvSpPr>
          <p:cNvPr id="3" name="PlaceHolder 2">
            <a:extLst>
              <a:ext uri="{FF2B5EF4-FFF2-40B4-BE49-F238E27FC236}">
                <a16:creationId xmlns:a16="http://schemas.microsoft.com/office/drawing/2014/main" id="{1A7E7B55-1DAF-32ED-9E01-867DA2439DFF}"/>
              </a:ext>
            </a:extLst>
          </p:cNvPr>
          <p:cNvSpPr>
            <a:spLocks noGrp="1"/>
          </p:cNvSpPr>
          <p:nvPr>
            <p:ph type="ftr" idx="11"/>
          </p:nvPr>
        </p:nvSpPr>
        <p:spPr/>
        <p:txBody>
          <a:bodyPr/>
          <a:lstStyle/>
          <a:p>
            <a:r>
              <a:t>MTCA Platzsanierung 2025</a:t>
            </a:r>
          </a:p>
        </p:txBody>
      </p:sp>
      <p:sp>
        <p:nvSpPr>
          <p:cNvPr id="4" name="PlaceHolder 3">
            <a:extLst>
              <a:ext uri="{FF2B5EF4-FFF2-40B4-BE49-F238E27FC236}">
                <a16:creationId xmlns:a16="http://schemas.microsoft.com/office/drawing/2014/main" id="{FB1CFE5A-C0AC-A30B-3536-46960540A003}"/>
              </a:ext>
            </a:extLst>
          </p:cNvPr>
          <p:cNvSpPr>
            <a:spLocks noGrp="1"/>
          </p:cNvSpPr>
          <p:nvPr>
            <p:ph type="sldNum" idx="12"/>
          </p:nvPr>
        </p:nvSpPr>
        <p:spPr/>
        <p:txBody>
          <a:bodyPr/>
          <a:lstStyle/>
          <a:p>
            <a:fld id="{5C620EB8-BBF1-4588-A4AA-AA1F5CCF5A43}" type="slidenum">
              <a:rPr/>
              <a:t>56</a:t>
            </a:fld>
            <a:endParaRPr/>
          </a:p>
        </p:txBody>
      </p:sp>
      <p:sp>
        <p:nvSpPr>
          <p:cNvPr id="5" name="PlaceHolder 4">
            <a:extLst>
              <a:ext uri="{FF2B5EF4-FFF2-40B4-BE49-F238E27FC236}">
                <a16:creationId xmlns:a16="http://schemas.microsoft.com/office/drawing/2014/main" id="{FB78F9E1-1D89-E8EE-E3D5-EAFC09BE64BD}"/>
              </a:ext>
            </a:extLst>
          </p:cNvPr>
          <p:cNvSpPr>
            <a:spLocks noGrp="1"/>
          </p:cNvSpPr>
          <p:nvPr>
            <p:ph type="dt" idx="10"/>
          </p:nvPr>
        </p:nvSpPr>
        <p:spPr/>
        <p:txBody>
          <a:bodyPr/>
          <a:lstStyle/>
          <a:p>
            <a:fld id="{E075DF31-BA75-4FE0-B1A9-EC3DA9AD6E07}" type="datetime1">
              <a:rPr lang="de"/>
              <a:t>24.09.2025</a:t>
            </a:fld>
            <a:endParaRPr lang="de"/>
          </a:p>
        </p:txBody>
      </p:sp>
      <p:sp>
        <p:nvSpPr>
          <p:cNvPr id="260" name="PlaceHolder 1">
            <a:extLst>
              <a:ext uri="{FF2B5EF4-FFF2-40B4-BE49-F238E27FC236}">
                <a16:creationId xmlns:a16="http://schemas.microsoft.com/office/drawing/2014/main" id="{A136AE02-8E55-70BD-CF2D-36120CB27642}"/>
              </a:ext>
            </a:extLst>
          </p:cNvPr>
          <p:cNvSpPr>
            <a:spLocks noGrp="1"/>
          </p:cNvSpPr>
          <p:nvPr>
            <p:ph type="title" idx="4294967295"/>
          </p:nvPr>
        </p:nvSpPr>
        <p:spPr>
          <a:xfrm>
            <a:off x="954414" y="285153"/>
            <a:ext cx="10515600" cy="1325563"/>
          </a:xfrm>
          <a:prstGeom prst="rect">
            <a:avLst/>
          </a:prstGeom>
          <a:noFill/>
          <a:ln w="0">
            <a:noFill/>
          </a:ln>
        </p:spPr>
        <p:txBody>
          <a:bodyPr lIns="91440" tIns="45720" rIns="91440" bIns="45720" anchor="ctr">
            <a:normAutofit/>
          </a:bodyPr>
          <a:lstStyle/>
          <a:p>
            <a:pPr algn="ctr"/>
            <a:r>
              <a:rPr lang="de-DE" sz="5400" spc="-1" dirty="0">
                <a:solidFill>
                  <a:schemeClr val="dk1"/>
                </a:solidFill>
                <a:latin typeface="Calisto MT"/>
              </a:rPr>
              <a:t>Vergleich </a:t>
            </a:r>
            <a:r>
              <a:rPr lang="de-DE" sz="5400" b="0" strike="noStrike" spc="-1" dirty="0">
                <a:solidFill>
                  <a:schemeClr val="dk1"/>
                </a:solidFill>
                <a:latin typeface="Calisto MT"/>
              </a:rPr>
              <a:t>– langfristige Kosten</a:t>
            </a:r>
            <a:endParaRPr lang="de-DE" sz="5400" b="0" strike="noStrike" spc="-1" dirty="0">
              <a:solidFill>
                <a:schemeClr val="dk1"/>
              </a:solidFill>
              <a:latin typeface="Aptos"/>
            </a:endParaRPr>
          </a:p>
        </p:txBody>
      </p:sp>
      <p:pic>
        <p:nvPicPr>
          <p:cNvPr id="6" name="Grafik 5" descr="Ein Bild, das Screenshot, Reihe, Diagramm, Text enthält.&#10;&#10;KI-generierte Inhalte können fehlerhaft sein.">
            <a:extLst>
              <a:ext uri="{FF2B5EF4-FFF2-40B4-BE49-F238E27FC236}">
                <a16:creationId xmlns:a16="http://schemas.microsoft.com/office/drawing/2014/main" id="{9BC7418F-3B5F-316C-1F17-28A1ED04A9F1}"/>
              </a:ext>
            </a:extLst>
          </p:cNvPr>
          <p:cNvPicPr>
            <a:picLocks noChangeAspect="1"/>
          </p:cNvPicPr>
          <p:nvPr/>
        </p:nvPicPr>
        <p:blipFill>
          <a:blip r:embed="rId3"/>
          <a:stretch>
            <a:fillRect/>
          </a:stretch>
        </p:blipFill>
        <p:spPr>
          <a:xfrm>
            <a:off x="390364" y="1715792"/>
            <a:ext cx="8983204" cy="4446721"/>
          </a:xfrm>
          <a:prstGeom prst="rect">
            <a:avLst/>
          </a:prstGeom>
        </p:spPr>
      </p:pic>
      <p:sp>
        <p:nvSpPr>
          <p:cNvPr id="8" name="PlaceHolder 2">
            <a:extLst>
              <a:ext uri="{FF2B5EF4-FFF2-40B4-BE49-F238E27FC236}">
                <a16:creationId xmlns:a16="http://schemas.microsoft.com/office/drawing/2014/main" id="{AD94B4DA-8251-B030-3DB5-51E46E230F5D}"/>
              </a:ext>
            </a:extLst>
          </p:cNvPr>
          <p:cNvSpPr txBox="1">
            <a:spLocks/>
          </p:cNvSpPr>
          <p:nvPr/>
        </p:nvSpPr>
        <p:spPr>
          <a:xfrm>
            <a:off x="9434543" y="1710541"/>
            <a:ext cx="2420067" cy="4446329"/>
          </a:xfrm>
          <a:prstGeom prst="rect">
            <a:avLst/>
          </a:prstGeom>
          <a:solidFill>
            <a:schemeClr val="lt1"/>
          </a:solidFill>
          <a:ln w="0">
            <a:solidFill>
              <a:srgbClr val="000000"/>
            </a:solidFill>
          </a:ln>
        </p:spPr>
        <p:txBody>
          <a:bodyPr lIns="0" tIns="45720" rIns="0" bIns="45720" anchor="t">
            <a:normAutofit fontScale="8605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1001"/>
              </a:spcBef>
              <a:buNone/>
              <a:tabLst>
                <a:tab pos="0" algn="l"/>
              </a:tabLst>
            </a:pPr>
            <a:r>
              <a:rPr lang="de-DE" sz="1600" b="1" spc="-1" dirty="0">
                <a:solidFill>
                  <a:schemeClr val="dk1"/>
                </a:solidFill>
                <a:latin typeface="Aptos"/>
              </a:rPr>
              <a:t>Annahmen</a:t>
            </a:r>
            <a:endParaRPr lang="de-DE"/>
          </a:p>
          <a:p>
            <a:pPr indent="0">
              <a:spcBef>
                <a:spcPts val="1001"/>
              </a:spcBef>
              <a:buNone/>
              <a:tabLst>
                <a:tab pos="0" algn="l"/>
              </a:tabLst>
            </a:pPr>
            <a:r>
              <a:rPr lang="de-DE" sz="1600" b="1" u="sng" spc="-1" dirty="0">
                <a:solidFill>
                  <a:schemeClr val="dk1"/>
                </a:solidFill>
                <a:latin typeface="Aptos"/>
              </a:rPr>
              <a:t>Ziegelmehl:</a:t>
            </a:r>
            <a:r>
              <a:rPr lang="de-DE" sz="1600" spc="-1" dirty="0">
                <a:solidFill>
                  <a:schemeClr val="dk1"/>
                </a:solidFill>
                <a:latin typeface="Aptos"/>
              </a:rPr>
              <a:t> Es fallen lediglich die jährlichen Kosten für Instandhaltung an. </a:t>
            </a:r>
            <a:r>
              <a:rPr lang="de-DE" sz="1600" i="1" u="sng" spc="-1" dirty="0">
                <a:solidFill>
                  <a:schemeClr val="dk1"/>
                </a:solidFill>
                <a:latin typeface="Aptos"/>
              </a:rPr>
              <a:t>Generalsanierung nicht berücksichtig.</a:t>
            </a:r>
          </a:p>
          <a:p>
            <a:pPr indent="0">
              <a:spcBef>
                <a:spcPts val="1001"/>
              </a:spcBef>
              <a:buNone/>
              <a:tabLst>
                <a:tab pos="0" algn="l"/>
              </a:tabLst>
            </a:pPr>
            <a:r>
              <a:rPr lang="de-DE" sz="1600" b="1" u="sng" spc="-1" dirty="0">
                <a:solidFill>
                  <a:schemeClr val="dk1"/>
                </a:solidFill>
                <a:latin typeface="Aptos"/>
              </a:rPr>
              <a:t>Har-</a:t>
            </a:r>
            <a:r>
              <a:rPr lang="de-DE" sz="1600" b="1" u="sng" spc="-1" err="1">
                <a:solidFill>
                  <a:schemeClr val="dk1"/>
                </a:solidFill>
                <a:latin typeface="Aptos"/>
              </a:rPr>
              <a:t>Tru</a:t>
            </a:r>
            <a:r>
              <a:rPr lang="de-DE" sz="1600" b="1" u="sng" spc="-1" dirty="0">
                <a:solidFill>
                  <a:schemeClr val="dk1"/>
                </a:solidFill>
                <a:latin typeface="Aptos"/>
              </a:rPr>
              <a:t> (Förderung Platz):</a:t>
            </a:r>
            <a:r>
              <a:rPr lang="de-DE" sz="1600" b="1" spc="-1" dirty="0">
                <a:solidFill>
                  <a:schemeClr val="dk1"/>
                </a:solidFill>
                <a:latin typeface="Aptos"/>
              </a:rPr>
              <a:t> </a:t>
            </a:r>
            <a:r>
              <a:rPr lang="de-DE" sz="1600" spc="-1" dirty="0">
                <a:solidFill>
                  <a:schemeClr val="dk1"/>
                </a:solidFill>
                <a:latin typeface="Aptos"/>
              </a:rPr>
              <a:t>Baukosten nach Angebot, Instandhaltungskosten gemäß Erfahrungswerte BTV. Nach 15 Jahren wird eine teilweise Instandsetzung der Membran nötig. Förderung wird lediglich für die reinen Baukosten der Plätze gewährt. </a:t>
            </a:r>
          </a:p>
          <a:p>
            <a:pPr indent="0">
              <a:spcBef>
                <a:spcPts val="1001"/>
              </a:spcBef>
              <a:buNone/>
              <a:tabLst>
                <a:tab pos="0" algn="l"/>
              </a:tabLst>
            </a:pPr>
            <a:r>
              <a:rPr lang="de-DE" sz="1600" b="1" u="sng" spc="-1" dirty="0">
                <a:solidFill>
                  <a:schemeClr val="dk1"/>
                </a:solidFill>
                <a:latin typeface="Aptos"/>
              </a:rPr>
              <a:t>Har-</a:t>
            </a:r>
            <a:r>
              <a:rPr lang="de-DE" sz="1600" b="1" u="sng" spc="-1" dirty="0" err="1">
                <a:solidFill>
                  <a:schemeClr val="dk1"/>
                </a:solidFill>
                <a:latin typeface="Aptos"/>
              </a:rPr>
              <a:t>Tru</a:t>
            </a:r>
            <a:r>
              <a:rPr lang="de-DE" sz="1600" b="1" u="sng" spc="-1" dirty="0">
                <a:solidFill>
                  <a:schemeClr val="dk1"/>
                </a:solidFill>
                <a:latin typeface="Aptos"/>
              </a:rPr>
              <a:t> (Förderung Gesamtkosten):</a:t>
            </a:r>
            <a:r>
              <a:rPr lang="de-DE" sz="1600" spc="-1" dirty="0">
                <a:solidFill>
                  <a:schemeClr val="dk1"/>
                </a:solidFill>
                <a:latin typeface="Aptos"/>
              </a:rPr>
              <a:t> Wie Har-</a:t>
            </a:r>
            <a:r>
              <a:rPr lang="de-DE" sz="1600" spc="-1" dirty="0" err="1">
                <a:solidFill>
                  <a:schemeClr val="dk1"/>
                </a:solidFill>
                <a:latin typeface="Aptos"/>
              </a:rPr>
              <a:t>Tru</a:t>
            </a:r>
            <a:r>
              <a:rPr lang="de-DE" sz="1600" spc="-1" dirty="0">
                <a:solidFill>
                  <a:schemeClr val="dk1"/>
                </a:solidFill>
                <a:latin typeface="Aptos"/>
              </a:rPr>
              <a:t> (Förderung Platz) jedoch wird die Förderung auf die gesamten Kosten der Sanierung (inklusive Planung und Entsorgung) gewährt.</a:t>
            </a:r>
            <a:endParaRPr lang="de-DE" dirty="0">
              <a:solidFill>
                <a:schemeClr val="dk1"/>
              </a:solidFill>
            </a:endParaRPr>
          </a:p>
        </p:txBody>
      </p:sp>
      <p:sp>
        <p:nvSpPr>
          <p:cNvPr id="10" name="Textfeld 9">
            <a:extLst>
              <a:ext uri="{FF2B5EF4-FFF2-40B4-BE49-F238E27FC236}">
                <a16:creationId xmlns:a16="http://schemas.microsoft.com/office/drawing/2014/main" id="{E05C19DE-00EF-6426-00A5-E239F8A62FE5}"/>
              </a:ext>
            </a:extLst>
          </p:cNvPr>
          <p:cNvSpPr txBox="1"/>
          <p:nvPr/>
        </p:nvSpPr>
        <p:spPr>
          <a:xfrm>
            <a:off x="4893990" y="5436138"/>
            <a:ext cx="13182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400" dirty="0"/>
              <a:t>Jahr</a:t>
            </a:r>
          </a:p>
        </p:txBody>
      </p:sp>
    </p:spTree>
    <p:extLst>
      <p:ext uri="{BB962C8B-B14F-4D97-AF65-F5344CB8AC3E}">
        <p14:creationId xmlns:p14="http://schemas.microsoft.com/office/powerpoint/2010/main" val="2919054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p:cNvGrpSpPr/>
        <p:nvPr/>
      </p:nvGrpSpPr>
      <p:grpSpPr>
        <a:xfrm>
          <a:off x="0" y="0"/>
          <a:ext cx="0" cy="0"/>
          <a:chOff x="0" y="0"/>
          <a:chExt cx="0" cy="0"/>
        </a:xfrm>
      </p:grpSpPr>
      <p:sp>
        <p:nvSpPr>
          <p:cNvPr id="4" name="PlaceHolder 3"/>
          <p:cNvSpPr>
            <a:spLocks noGrp="1"/>
          </p:cNvSpPr>
          <p:nvPr>
            <p:ph type="ftr" idx="11"/>
          </p:nvPr>
        </p:nvSpPr>
        <p:spPr/>
        <p:txBody>
          <a:bodyPr/>
          <a:lstStyle/>
          <a:p>
            <a:r>
              <a:t>MTCA Platzsanierung 2025</a:t>
            </a:r>
          </a:p>
        </p:txBody>
      </p:sp>
      <p:sp>
        <p:nvSpPr>
          <p:cNvPr id="5" name="PlaceHolder 4"/>
          <p:cNvSpPr>
            <a:spLocks noGrp="1"/>
          </p:cNvSpPr>
          <p:nvPr>
            <p:ph type="sldNum" idx="12"/>
          </p:nvPr>
        </p:nvSpPr>
        <p:spPr/>
        <p:txBody>
          <a:bodyPr/>
          <a:lstStyle/>
          <a:p>
            <a:fld id="{1E0FE9D6-ED1E-4832-8FF7-88A7B6E9D683}" type="slidenum">
              <a:rPr/>
              <a:t>57</a:t>
            </a:fld>
            <a:endParaRPr/>
          </a:p>
        </p:txBody>
      </p:sp>
      <p:sp>
        <p:nvSpPr>
          <p:cNvPr id="6" name="PlaceHolder 5"/>
          <p:cNvSpPr>
            <a:spLocks noGrp="1"/>
          </p:cNvSpPr>
          <p:nvPr>
            <p:ph type="dt" idx="10"/>
          </p:nvPr>
        </p:nvSpPr>
        <p:spPr/>
        <p:txBody>
          <a:bodyPr/>
          <a:lstStyle/>
          <a:p>
            <a:fld id="{976F9AB8-F7F3-4D94-BA34-91D351AEA84A}" type="datetime1">
              <a:rPr lang="de"/>
              <a:t>24.09.2025</a:t>
            </a:fld>
            <a:endParaRPr lang="de"/>
          </a:p>
        </p:txBody>
      </p:sp>
      <p:sp>
        <p:nvSpPr>
          <p:cNvPr id="178" name="PlaceHolder 1"/>
          <p:cNvSpPr>
            <a:spLocks noGrp="1"/>
          </p:cNvSpPr>
          <p:nvPr>
            <p:ph type="title" idx="4294967295"/>
          </p:nvPr>
        </p:nvSpPr>
        <p:spPr>
          <a:xfrm>
            <a:off x="0" y="365125"/>
            <a:ext cx="10515600" cy="1325563"/>
          </a:xfrm>
          <a:prstGeom prst="rect">
            <a:avLst/>
          </a:prstGeom>
          <a:noFill/>
          <a:ln w="0">
            <a:noFill/>
          </a:ln>
        </p:spPr>
        <p:txBody>
          <a:bodyPr anchor="ctr">
            <a:normAutofit fontScale="90000"/>
          </a:bodyPr>
          <a:lstStyle/>
          <a:p>
            <a:pPr indent="0" algn="ctr" defTabSz="914400">
              <a:lnSpc>
                <a:spcPct val="90000"/>
              </a:lnSpc>
              <a:buNone/>
            </a:pPr>
            <a:r>
              <a:rPr lang="de-DE" sz="5400" b="0" strike="noStrike" spc="-1">
                <a:solidFill>
                  <a:schemeClr val="dk1"/>
                </a:solidFill>
                <a:latin typeface="Calisto MT"/>
              </a:rPr>
              <a:t>Finanzierung – </a:t>
            </a:r>
            <a:br>
              <a:rPr sz="5400"/>
            </a:br>
            <a:r>
              <a:rPr lang="de-DE" sz="5400" b="0" strike="noStrike" spc="-1">
                <a:solidFill>
                  <a:schemeClr val="dk1"/>
                </a:solidFill>
                <a:latin typeface="Calisto MT"/>
              </a:rPr>
              <a:t>Annahme Allwetterplatzbau</a:t>
            </a:r>
            <a:endParaRPr lang="de-DE" sz="5400" b="0" strike="noStrike" spc="-1">
              <a:solidFill>
                <a:schemeClr val="dk1"/>
              </a:solidFill>
              <a:latin typeface="Aptos"/>
            </a:endParaRPr>
          </a:p>
        </p:txBody>
      </p:sp>
      <p:sp>
        <p:nvSpPr>
          <p:cNvPr id="179" name="PlaceHolder 2"/>
          <p:cNvSpPr>
            <a:spLocks noGrp="1"/>
          </p:cNvSpPr>
          <p:nvPr>
            <p:ph idx="4294967295"/>
          </p:nvPr>
        </p:nvSpPr>
        <p:spPr>
          <a:xfrm>
            <a:off x="9182100" y="1825625"/>
            <a:ext cx="3009900" cy="4173538"/>
          </a:xfrm>
          <a:prstGeom prst="rect">
            <a:avLst/>
          </a:prstGeom>
          <a:solidFill>
            <a:schemeClr val="lt1"/>
          </a:solidFill>
          <a:ln w="0">
            <a:solidFill>
              <a:srgbClr val="000000"/>
            </a:solidFill>
          </a:ln>
        </p:spPr>
        <p:txBody>
          <a:bodyPr lIns="0" tIns="45720" rIns="0" bIns="45720" anchor="t">
            <a:normAutofit fontScale="86050" lnSpcReduction="10000"/>
          </a:bodyPr>
          <a:lstStyle/>
          <a:p>
            <a:pPr marL="914400" indent="0">
              <a:spcBef>
                <a:spcPts val="499"/>
              </a:spcBef>
              <a:buNone/>
              <a:tabLst>
                <a:tab pos="0" algn="l"/>
              </a:tabLst>
            </a:pPr>
            <a:r>
              <a:rPr lang="de-DE" sz="1600" b="1" spc="-1">
                <a:solidFill>
                  <a:schemeClr val="dk1"/>
                </a:solidFill>
                <a:latin typeface="Calisto MT"/>
              </a:rPr>
              <a:t>Annahmen Finanzierung</a:t>
            </a:r>
            <a:endParaRPr lang="de-DE" sz="1600">
              <a:solidFill>
                <a:schemeClr val="dk1"/>
              </a:solidFill>
            </a:endParaRPr>
          </a:p>
          <a:p>
            <a:pPr marL="514350" indent="-285750">
              <a:spcBef>
                <a:spcPts val="1001"/>
              </a:spcBef>
              <a:tabLst>
                <a:tab pos="0" algn="l"/>
              </a:tabLst>
            </a:pPr>
            <a:r>
              <a:rPr lang="de-DE" sz="1600" spc="-1">
                <a:solidFill>
                  <a:schemeClr val="dk1"/>
                </a:solidFill>
                <a:latin typeface="Aptos"/>
              </a:rPr>
              <a:t>Gesamtkosten der </a:t>
            </a:r>
            <a:r>
              <a:rPr lang="de-DE" sz="1600" spc="-1" dirty="0">
                <a:solidFill>
                  <a:schemeClr val="dk1"/>
                </a:solidFill>
                <a:latin typeface="Aptos"/>
              </a:rPr>
              <a:t>Sanierung (inklusive Planung und Entsorgung) </a:t>
            </a:r>
            <a:r>
              <a:rPr lang="de-DE" sz="1600" spc="-1">
                <a:solidFill>
                  <a:schemeClr val="dk1"/>
                </a:solidFill>
                <a:latin typeface="Aptos"/>
              </a:rPr>
              <a:t>auf Basis mehrerer Angebote: 520.000 Euro</a:t>
            </a:r>
          </a:p>
          <a:p>
            <a:pPr marL="514350" indent="-285750">
              <a:spcBef>
                <a:spcPts val="1001"/>
              </a:spcBef>
              <a:tabLst>
                <a:tab pos="0" algn="l"/>
              </a:tabLst>
            </a:pPr>
            <a:r>
              <a:rPr lang="de-DE" sz="1600" spc="-1">
                <a:solidFill>
                  <a:schemeClr val="dk1"/>
                </a:solidFill>
                <a:latin typeface="Aptos"/>
              </a:rPr>
              <a:t>Förderung der Stadt München (20%) und des BLSV (30%) wird genehmigt</a:t>
            </a:r>
            <a:r>
              <a:rPr lang="de-DE" sz="1600" spc="-1" dirty="0">
                <a:solidFill>
                  <a:schemeClr val="dk1"/>
                </a:solidFill>
                <a:latin typeface="Aptos"/>
              </a:rPr>
              <a:t>, jedoch nur für die Baukosten der Plätze ohne Planungs- und Entsorgungskosten.</a:t>
            </a:r>
          </a:p>
          <a:p>
            <a:pPr marL="514350" indent="-285750">
              <a:spcBef>
                <a:spcPts val="1001"/>
              </a:spcBef>
              <a:tabLst>
                <a:tab pos="0" algn="l"/>
              </a:tabLst>
            </a:pPr>
            <a:r>
              <a:rPr lang="de-DE" sz="1600" spc="-1">
                <a:solidFill>
                  <a:schemeClr val="dk1"/>
                </a:solidFill>
                <a:latin typeface="Aptos"/>
              </a:rPr>
              <a:t>Zwischenfinanzierung der Förderung</a:t>
            </a:r>
            <a:r>
              <a:rPr lang="de-DE" sz="1600" spc="-1" dirty="0">
                <a:solidFill>
                  <a:schemeClr val="dk1"/>
                </a:solidFill>
                <a:latin typeface="Aptos"/>
              </a:rPr>
              <a:t> wegen verzögerter Auszahlung der Förderung nötig, erfolgt</a:t>
            </a:r>
            <a:r>
              <a:rPr lang="de-DE" sz="1600" spc="-1">
                <a:solidFill>
                  <a:schemeClr val="dk1"/>
                </a:solidFill>
                <a:latin typeface="Aptos"/>
              </a:rPr>
              <a:t> durch Bankdarlehen</a:t>
            </a:r>
          </a:p>
          <a:p>
            <a:pPr marL="514350" indent="-285750">
              <a:spcBef>
                <a:spcPts val="1001"/>
              </a:spcBef>
              <a:tabLst>
                <a:tab pos="0" algn="l"/>
              </a:tabLst>
            </a:pPr>
            <a:r>
              <a:rPr lang="de-DE" sz="1600" spc="-1">
                <a:solidFill>
                  <a:schemeClr val="dk1"/>
                </a:solidFill>
                <a:latin typeface="Aptos"/>
              </a:rPr>
              <a:t>Finanzielle Entwicklung des Vereins bleibt stabil. Erster Jahresüberschuss dient zur Bildung einer Rücklage, dann Tilgung Darlehen</a:t>
            </a:r>
            <a:endParaRPr lang="de-DE" sz="1600" spc="-1" dirty="0">
              <a:solidFill>
                <a:schemeClr val="dk1"/>
              </a:solidFill>
              <a:latin typeface="Aptos"/>
            </a:endParaRPr>
          </a:p>
        </p:txBody>
      </p:sp>
      <p:pic>
        <p:nvPicPr>
          <p:cNvPr id="15" name="Grafik 14" descr="Ein Bild, das Text, Screenshot, Zahl, Software enthält.&#10;&#10;KI-generierte Inhalte können fehlerhaft sein.">
            <a:extLst>
              <a:ext uri="{FF2B5EF4-FFF2-40B4-BE49-F238E27FC236}">
                <a16:creationId xmlns:a16="http://schemas.microsoft.com/office/drawing/2014/main" id="{3E79409B-2101-D7C2-E3C0-953B4047A739}"/>
              </a:ext>
            </a:extLst>
          </p:cNvPr>
          <p:cNvPicPr>
            <a:picLocks noChangeAspect="1"/>
          </p:cNvPicPr>
          <p:nvPr/>
        </p:nvPicPr>
        <p:blipFill>
          <a:blip r:embed="rId3"/>
          <a:stretch>
            <a:fillRect/>
          </a:stretch>
        </p:blipFill>
        <p:spPr>
          <a:xfrm>
            <a:off x="528459" y="1826734"/>
            <a:ext cx="8000820" cy="4167816"/>
          </a:xfrm>
          <a:prstGeom prst="rect">
            <a:avLst/>
          </a:prstGeom>
        </p:spPr>
      </p:pic>
      <p:sp>
        <p:nvSpPr>
          <p:cNvPr id="8" name="Textfeld 7">
            <a:extLst>
              <a:ext uri="{FF2B5EF4-FFF2-40B4-BE49-F238E27FC236}">
                <a16:creationId xmlns:a16="http://schemas.microsoft.com/office/drawing/2014/main" id="{9CF22C59-4B90-F0E8-498F-10CA0870642E}"/>
              </a:ext>
            </a:extLst>
          </p:cNvPr>
          <p:cNvSpPr txBox="1"/>
          <p:nvPr/>
        </p:nvSpPr>
        <p:spPr>
          <a:xfrm>
            <a:off x="1587199" y="5436139"/>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01.10.26</a:t>
            </a:r>
          </a:p>
        </p:txBody>
      </p:sp>
      <p:sp>
        <p:nvSpPr>
          <p:cNvPr id="9" name="Textfeld 8">
            <a:extLst>
              <a:ext uri="{FF2B5EF4-FFF2-40B4-BE49-F238E27FC236}">
                <a16:creationId xmlns:a16="http://schemas.microsoft.com/office/drawing/2014/main" id="{AA3F1E9D-E3B1-36B9-DE3C-D187A3E1E0FE}"/>
              </a:ext>
            </a:extLst>
          </p:cNvPr>
          <p:cNvSpPr txBox="1"/>
          <p:nvPr/>
        </p:nvSpPr>
        <p:spPr>
          <a:xfrm>
            <a:off x="3887575" y="5450515"/>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01.10.27</a:t>
            </a:r>
          </a:p>
        </p:txBody>
      </p:sp>
      <p:sp>
        <p:nvSpPr>
          <p:cNvPr id="10" name="Textfeld 9">
            <a:extLst>
              <a:ext uri="{FF2B5EF4-FFF2-40B4-BE49-F238E27FC236}">
                <a16:creationId xmlns:a16="http://schemas.microsoft.com/office/drawing/2014/main" id="{FE6D0B68-4BDC-9C5F-272F-8BF00F038BFC}"/>
              </a:ext>
            </a:extLst>
          </p:cNvPr>
          <p:cNvSpPr txBox="1"/>
          <p:nvPr/>
        </p:nvSpPr>
        <p:spPr>
          <a:xfrm>
            <a:off x="5713500" y="5450516"/>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01.10.28</a:t>
            </a:r>
          </a:p>
        </p:txBody>
      </p:sp>
      <p:sp>
        <p:nvSpPr>
          <p:cNvPr id="11" name="Textfeld 10">
            <a:extLst>
              <a:ext uri="{FF2B5EF4-FFF2-40B4-BE49-F238E27FC236}">
                <a16:creationId xmlns:a16="http://schemas.microsoft.com/office/drawing/2014/main" id="{03D842D1-4EE8-5FF2-4036-B1F44AE07B6C}"/>
              </a:ext>
            </a:extLst>
          </p:cNvPr>
          <p:cNvSpPr txBox="1"/>
          <p:nvPr/>
        </p:nvSpPr>
        <p:spPr>
          <a:xfrm>
            <a:off x="7481915" y="5450515"/>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fillRect t="-21999"/>
          </a:stretch>
        </a:blipFill>
        <a:effectLst/>
      </p:bgPr>
    </p:bg>
    <p:spTree>
      <p:nvGrpSpPr>
        <p:cNvPr id="1" name="">
          <a:extLst>
            <a:ext uri="{FF2B5EF4-FFF2-40B4-BE49-F238E27FC236}">
              <a16:creationId xmlns:a16="http://schemas.microsoft.com/office/drawing/2014/main" id="{E6F14493-BCE4-989D-054C-702E4F82DC1F}"/>
            </a:ext>
          </a:extLst>
        </p:cNvPr>
        <p:cNvGrpSpPr/>
        <p:nvPr/>
      </p:nvGrpSpPr>
      <p:grpSpPr>
        <a:xfrm>
          <a:off x="0" y="0"/>
          <a:ext cx="0" cy="0"/>
          <a:chOff x="0" y="0"/>
          <a:chExt cx="0" cy="0"/>
        </a:xfrm>
      </p:grpSpPr>
      <p:sp>
        <p:nvSpPr>
          <p:cNvPr id="4" name="PlaceHolder 3">
            <a:extLst>
              <a:ext uri="{FF2B5EF4-FFF2-40B4-BE49-F238E27FC236}">
                <a16:creationId xmlns:a16="http://schemas.microsoft.com/office/drawing/2014/main" id="{56E729DE-7B15-E69C-A26B-6B3C14CC5F7A}"/>
              </a:ext>
            </a:extLst>
          </p:cNvPr>
          <p:cNvSpPr>
            <a:spLocks noGrp="1"/>
          </p:cNvSpPr>
          <p:nvPr>
            <p:ph type="ftr" idx="11"/>
          </p:nvPr>
        </p:nvSpPr>
        <p:spPr/>
        <p:txBody>
          <a:bodyPr/>
          <a:lstStyle/>
          <a:p>
            <a:r>
              <a:t>MTCA Platzsanierung 2025</a:t>
            </a:r>
          </a:p>
        </p:txBody>
      </p:sp>
      <p:sp>
        <p:nvSpPr>
          <p:cNvPr id="5" name="PlaceHolder 4">
            <a:extLst>
              <a:ext uri="{FF2B5EF4-FFF2-40B4-BE49-F238E27FC236}">
                <a16:creationId xmlns:a16="http://schemas.microsoft.com/office/drawing/2014/main" id="{270F2ADE-DBB5-69DC-9B3E-45BD319B897E}"/>
              </a:ext>
            </a:extLst>
          </p:cNvPr>
          <p:cNvSpPr>
            <a:spLocks noGrp="1"/>
          </p:cNvSpPr>
          <p:nvPr>
            <p:ph type="sldNum" idx="12"/>
          </p:nvPr>
        </p:nvSpPr>
        <p:spPr/>
        <p:txBody>
          <a:bodyPr/>
          <a:lstStyle/>
          <a:p>
            <a:fld id="{1E0FE9D6-ED1E-4832-8FF7-88A7B6E9D683}" type="slidenum">
              <a:rPr/>
              <a:t>58</a:t>
            </a:fld>
            <a:endParaRPr/>
          </a:p>
        </p:txBody>
      </p:sp>
      <p:sp>
        <p:nvSpPr>
          <p:cNvPr id="6" name="PlaceHolder 5">
            <a:extLst>
              <a:ext uri="{FF2B5EF4-FFF2-40B4-BE49-F238E27FC236}">
                <a16:creationId xmlns:a16="http://schemas.microsoft.com/office/drawing/2014/main" id="{7A804DE3-27EF-8770-5990-E00BF5E3DE78}"/>
              </a:ext>
            </a:extLst>
          </p:cNvPr>
          <p:cNvSpPr>
            <a:spLocks noGrp="1"/>
          </p:cNvSpPr>
          <p:nvPr>
            <p:ph type="dt" idx="10"/>
          </p:nvPr>
        </p:nvSpPr>
        <p:spPr/>
        <p:txBody>
          <a:bodyPr/>
          <a:lstStyle/>
          <a:p>
            <a:fld id="{976F9AB8-F7F3-4D94-BA34-91D351AEA84A}" type="datetime1">
              <a:rPr lang="de"/>
              <a:t>24.09.2025</a:t>
            </a:fld>
            <a:endParaRPr lang="de"/>
          </a:p>
        </p:txBody>
      </p:sp>
      <p:sp>
        <p:nvSpPr>
          <p:cNvPr id="178" name="PlaceHolder 1">
            <a:extLst>
              <a:ext uri="{FF2B5EF4-FFF2-40B4-BE49-F238E27FC236}">
                <a16:creationId xmlns:a16="http://schemas.microsoft.com/office/drawing/2014/main" id="{6340B00D-D402-97A5-F192-EE35FF0549F5}"/>
              </a:ext>
            </a:extLst>
          </p:cNvPr>
          <p:cNvSpPr>
            <a:spLocks noGrp="1"/>
          </p:cNvSpPr>
          <p:nvPr>
            <p:ph type="title" idx="4294967295"/>
          </p:nvPr>
        </p:nvSpPr>
        <p:spPr>
          <a:xfrm>
            <a:off x="0" y="365125"/>
            <a:ext cx="10515600" cy="1325563"/>
          </a:xfrm>
          <a:prstGeom prst="rect">
            <a:avLst/>
          </a:prstGeom>
          <a:noFill/>
          <a:ln w="0">
            <a:noFill/>
          </a:ln>
        </p:spPr>
        <p:txBody>
          <a:bodyPr lIns="91440" tIns="45720" rIns="91440" bIns="45720" anchor="ctr">
            <a:normAutofit fontScale="90000"/>
          </a:bodyPr>
          <a:lstStyle/>
          <a:p>
            <a:pPr algn="ctr"/>
            <a:r>
              <a:rPr lang="de-DE" sz="5400" b="0" strike="noStrike" spc="-1" dirty="0">
                <a:solidFill>
                  <a:schemeClr val="dk1"/>
                </a:solidFill>
                <a:latin typeface="Calisto MT"/>
              </a:rPr>
              <a:t>Finanzierung – </a:t>
            </a:r>
            <a:br>
              <a:rPr sz="5400" dirty="0"/>
            </a:br>
            <a:r>
              <a:rPr lang="de-DE" sz="5400" spc="-1" dirty="0">
                <a:solidFill>
                  <a:schemeClr val="dk1"/>
                </a:solidFill>
                <a:latin typeface="Calisto MT"/>
              </a:rPr>
              <a:t>Entwicklung</a:t>
            </a:r>
            <a:r>
              <a:rPr lang="de-DE" sz="5400" spc="-1">
                <a:solidFill>
                  <a:schemeClr val="dk1"/>
                </a:solidFill>
                <a:latin typeface="Calisto MT"/>
              </a:rPr>
              <a:t> Vereinsvermögen</a:t>
            </a:r>
            <a:endParaRPr lang="de-DE" sz="5400" b="0" strike="noStrike" spc="-1">
              <a:solidFill>
                <a:schemeClr val="dk1"/>
              </a:solidFill>
              <a:latin typeface="Calisto MT"/>
            </a:endParaRPr>
          </a:p>
        </p:txBody>
      </p:sp>
      <p:pic>
        <p:nvPicPr>
          <p:cNvPr id="2" name="Grafik 1" descr="Ein Bild, das Text, Screenshot, Diagramm, Zahl enthält.&#10;&#10;KI-generierte Inhalte können fehlerhaft sein.">
            <a:extLst>
              <a:ext uri="{FF2B5EF4-FFF2-40B4-BE49-F238E27FC236}">
                <a16:creationId xmlns:a16="http://schemas.microsoft.com/office/drawing/2014/main" id="{BAC0961F-B991-92A1-A737-81D0E2FC5E3E}"/>
              </a:ext>
            </a:extLst>
          </p:cNvPr>
          <p:cNvPicPr>
            <a:picLocks noChangeAspect="1"/>
          </p:cNvPicPr>
          <p:nvPr/>
        </p:nvPicPr>
        <p:blipFill>
          <a:blip r:embed="rId3"/>
          <a:stretch>
            <a:fillRect/>
          </a:stretch>
        </p:blipFill>
        <p:spPr>
          <a:xfrm>
            <a:off x="2383047" y="1853960"/>
            <a:ext cx="7425904" cy="4501550"/>
          </a:xfrm>
          <a:prstGeom prst="rect">
            <a:avLst/>
          </a:prstGeom>
        </p:spPr>
      </p:pic>
      <p:sp>
        <p:nvSpPr>
          <p:cNvPr id="8" name="Textfeld 7">
            <a:extLst>
              <a:ext uri="{FF2B5EF4-FFF2-40B4-BE49-F238E27FC236}">
                <a16:creationId xmlns:a16="http://schemas.microsoft.com/office/drawing/2014/main" id="{40037491-6CDF-A10E-9C1C-4CF43B3E628C}"/>
              </a:ext>
            </a:extLst>
          </p:cNvPr>
          <p:cNvSpPr txBox="1"/>
          <p:nvPr/>
        </p:nvSpPr>
        <p:spPr>
          <a:xfrm>
            <a:off x="4649576" y="3969649"/>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01.10.26</a:t>
            </a:r>
          </a:p>
        </p:txBody>
      </p:sp>
      <p:sp>
        <p:nvSpPr>
          <p:cNvPr id="10" name="Textfeld 9">
            <a:extLst>
              <a:ext uri="{FF2B5EF4-FFF2-40B4-BE49-F238E27FC236}">
                <a16:creationId xmlns:a16="http://schemas.microsoft.com/office/drawing/2014/main" id="{A9F08A41-54DC-2F38-732F-DBDCA4F5F0D3}"/>
              </a:ext>
            </a:extLst>
          </p:cNvPr>
          <p:cNvSpPr txBox="1"/>
          <p:nvPr/>
        </p:nvSpPr>
        <p:spPr>
          <a:xfrm>
            <a:off x="5972292" y="4214063"/>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01.10.27</a:t>
            </a:r>
          </a:p>
        </p:txBody>
      </p:sp>
      <p:sp>
        <p:nvSpPr>
          <p:cNvPr id="12" name="Textfeld 11">
            <a:extLst>
              <a:ext uri="{FF2B5EF4-FFF2-40B4-BE49-F238E27FC236}">
                <a16:creationId xmlns:a16="http://schemas.microsoft.com/office/drawing/2014/main" id="{42634A3C-753D-3D77-05A4-320A7AE7AFAD}"/>
              </a:ext>
            </a:extLst>
          </p:cNvPr>
          <p:cNvSpPr txBox="1"/>
          <p:nvPr/>
        </p:nvSpPr>
        <p:spPr>
          <a:xfrm>
            <a:off x="7309387" y="4099045"/>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01.10.28</a:t>
            </a:r>
          </a:p>
        </p:txBody>
      </p:sp>
      <p:sp>
        <p:nvSpPr>
          <p:cNvPr id="14" name="Textfeld 13">
            <a:extLst>
              <a:ext uri="{FF2B5EF4-FFF2-40B4-BE49-F238E27FC236}">
                <a16:creationId xmlns:a16="http://schemas.microsoft.com/office/drawing/2014/main" id="{65F5EE06-84C9-5534-E0F8-9DCEB6CD20F2}"/>
              </a:ext>
            </a:extLst>
          </p:cNvPr>
          <p:cNvSpPr txBox="1"/>
          <p:nvPr/>
        </p:nvSpPr>
        <p:spPr>
          <a:xfrm>
            <a:off x="8603349" y="3897761"/>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01.10.29</a:t>
            </a:r>
          </a:p>
        </p:txBody>
      </p:sp>
      <p:sp>
        <p:nvSpPr>
          <p:cNvPr id="24" name="Textfeld 23">
            <a:extLst>
              <a:ext uri="{FF2B5EF4-FFF2-40B4-BE49-F238E27FC236}">
                <a16:creationId xmlns:a16="http://schemas.microsoft.com/office/drawing/2014/main" id="{CD62AA41-A373-33FE-9FA4-EB129D510FCB}"/>
              </a:ext>
            </a:extLst>
          </p:cNvPr>
          <p:cNvSpPr txBox="1"/>
          <p:nvPr/>
        </p:nvSpPr>
        <p:spPr>
          <a:xfrm>
            <a:off x="3369991" y="3897762"/>
            <a:ext cx="1318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000" dirty="0"/>
              <a:t>20.09.25</a:t>
            </a:r>
          </a:p>
        </p:txBody>
      </p:sp>
    </p:spTree>
    <p:extLst>
      <p:ext uri="{BB962C8B-B14F-4D97-AF65-F5344CB8AC3E}">
        <p14:creationId xmlns:p14="http://schemas.microsoft.com/office/powerpoint/2010/main" val="1826438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A4A457-61D2-9F6D-012C-60D480B0C418}"/>
            </a:ext>
          </a:extLst>
        </p:cNvPr>
        <p:cNvGrpSpPr/>
        <p:nvPr/>
      </p:nvGrpSpPr>
      <p:grpSpPr>
        <a:xfrm>
          <a:off x="0" y="0"/>
          <a:ext cx="0" cy="0"/>
          <a:chOff x="0" y="0"/>
          <a:chExt cx="0" cy="0"/>
        </a:xfrm>
      </p:grpSpPr>
      <p:sp useBgFill="1">
        <p:nvSpPr>
          <p:cNvPr id="275" name="Rectangle 27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laceHolder 1">
            <a:extLst>
              <a:ext uri="{FF2B5EF4-FFF2-40B4-BE49-F238E27FC236}">
                <a16:creationId xmlns:a16="http://schemas.microsoft.com/office/drawing/2014/main" id="{0C108718-CCA4-33A0-8630-71DC46A26471}"/>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p>
            <a:pPr indent="0"/>
            <a:r>
              <a:rPr lang="en-US" sz="5400" b="0" strike="noStrike" kern="1200" spc="-1">
                <a:solidFill>
                  <a:schemeClr val="tx1"/>
                </a:solidFill>
                <a:latin typeface="+mj-lt"/>
                <a:ea typeface="+mj-ea"/>
                <a:cs typeface="+mj-cs"/>
              </a:rPr>
              <a:t>Ausblick</a:t>
            </a:r>
          </a:p>
        </p:txBody>
      </p:sp>
      <p:sp>
        <p:nvSpPr>
          <p:cNvPr id="27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PlaceHolder 2">
            <a:extLst>
              <a:ext uri="{FF2B5EF4-FFF2-40B4-BE49-F238E27FC236}">
                <a16:creationId xmlns:a16="http://schemas.microsoft.com/office/drawing/2014/main" id="{4166BDA6-EFCA-DB7F-2B45-820690E7D2AE}"/>
              </a:ext>
            </a:extLst>
          </p:cNvPr>
          <p:cNvSpPr>
            <a:spLocks noGrp="1"/>
          </p:cNvSpPr>
          <p:nvPr>
            <p:ph idx="4294967295"/>
          </p:nvPr>
        </p:nvSpPr>
        <p:spPr>
          <a:xfrm>
            <a:off x="838200" y="1929384"/>
            <a:ext cx="10515600" cy="4251960"/>
          </a:xfrm>
          <a:prstGeom prst="rect">
            <a:avLst/>
          </a:prstGeom>
        </p:spPr>
        <p:txBody>
          <a:bodyPr vert="horz" lIns="91440" tIns="45720" rIns="91440" bIns="45720" rtlCol="0">
            <a:normAutofit/>
          </a:bodyPr>
          <a:lstStyle/>
          <a:p>
            <a:pPr marL="800100">
              <a:spcBef>
                <a:spcPts val="499"/>
              </a:spcBef>
              <a:tabLst>
                <a:tab pos="0" algn="l"/>
              </a:tabLst>
            </a:pPr>
            <a:r>
              <a:rPr lang="en-US" sz="2200" b="0" strike="noStrike" spc="-1"/>
              <a:t>Informationen</a:t>
            </a:r>
            <a:r>
              <a:rPr lang="en-US" sz="2200" spc="-1" dirty="0"/>
              <a:t>, </a:t>
            </a:r>
            <a:r>
              <a:rPr lang="en-US" sz="2200" spc="-1"/>
              <a:t>Folien</a:t>
            </a:r>
            <a:r>
              <a:rPr lang="en-US" sz="2200" spc="-1" dirty="0"/>
              <a:t> und </a:t>
            </a:r>
            <a:r>
              <a:rPr lang="en-US" sz="2200" spc="-1"/>
              <a:t>Aufzeichnung</a:t>
            </a:r>
            <a:r>
              <a:rPr lang="en-US" sz="2200" spc="-1" dirty="0"/>
              <a:t> </a:t>
            </a:r>
            <a:r>
              <a:rPr lang="en-US" sz="2200" b="0" strike="noStrike" spc="-1" dirty="0"/>
              <a:t>auf Website: </a:t>
            </a:r>
            <a:r>
              <a:rPr lang="en-US" sz="2200" b="0" strike="noStrike" spc="-1" dirty="0">
                <a:hlinkClick r:id="rId2"/>
              </a:rPr>
              <a:t>ausstellungspark.de/</a:t>
            </a:r>
            <a:r>
              <a:rPr lang="en-US" sz="2200" b="0" strike="noStrike" spc="-1">
                <a:hlinkClick r:id="rId2"/>
              </a:rPr>
              <a:t>aktuelles</a:t>
            </a:r>
            <a:r>
              <a:rPr lang="en-US" sz="2200" b="0" strike="noStrike" spc="-1" dirty="0">
                <a:hlinkClick r:id="rId2"/>
              </a:rPr>
              <a:t>/</a:t>
            </a:r>
            <a:r>
              <a:rPr lang="en-US" sz="2200" b="0" strike="noStrike" spc="-1">
                <a:hlinkClick r:id="rId2"/>
              </a:rPr>
              <a:t>platzsanierung</a:t>
            </a:r>
            <a:endParaRPr lang="en-US" sz="2200" b="0" strike="noStrike" spc="-1" dirty="0"/>
          </a:p>
          <a:p>
            <a:pPr marL="800100">
              <a:spcBef>
                <a:spcPts val="499"/>
              </a:spcBef>
              <a:tabLst>
                <a:tab pos="0" algn="l"/>
              </a:tabLst>
            </a:pPr>
            <a:endParaRPr lang="en-US" sz="2200" b="0" strike="noStrike" spc="-1" dirty="0"/>
          </a:p>
          <a:p>
            <a:pPr marL="800100">
              <a:spcBef>
                <a:spcPts val="499"/>
              </a:spcBef>
              <a:tabLst>
                <a:tab pos="0" algn="l"/>
              </a:tabLst>
            </a:pPr>
            <a:r>
              <a:rPr lang="en-US" sz="2200" b="0" strike="noStrike" spc="-1"/>
              <a:t>Weitere</a:t>
            </a:r>
            <a:r>
              <a:rPr lang="en-US" sz="2200" b="0" strike="noStrike" spc="-1" dirty="0"/>
              <a:t> </a:t>
            </a:r>
            <a:r>
              <a:rPr lang="en-US" sz="2200" b="0" strike="noStrike" spc="-1"/>
              <a:t>Fragestellungen</a:t>
            </a:r>
            <a:r>
              <a:rPr lang="en-US" sz="2200" b="0" strike="noStrike" spc="-1" dirty="0"/>
              <a:t> </a:t>
            </a:r>
            <a:r>
              <a:rPr lang="en-US" sz="2200" b="0" strike="noStrike" spc="-1"/>
              <a:t>dort</a:t>
            </a:r>
            <a:r>
              <a:rPr lang="en-US" sz="2200" b="0" strike="noStrike" spc="-1" dirty="0"/>
              <a:t> für alle </a:t>
            </a:r>
            <a:r>
              <a:rPr lang="en-US" sz="2200" b="0" strike="noStrike" spc="-1"/>
              <a:t>sichtbar</a:t>
            </a:r>
            <a:endParaRPr lang="en-US" sz="2200" b="0" strike="noStrike" spc="-1" dirty="0"/>
          </a:p>
          <a:p>
            <a:pPr marL="800100">
              <a:spcBef>
                <a:spcPts val="499"/>
              </a:spcBef>
              <a:tabLst>
                <a:tab pos="0" algn="l"/>
              </a:tabLst>
            </a:pPr>
            <a:endParaRPr lang="en-US" sz="2200" b="0" strike="noStrike" spc="-1" dirty="0"/>
          </a:p>
          <a:p>
            <a:pPr marL="800100">
              <a:spcBef>
                <a:spcPts val="499"/>
              </a:spcBef>
              <a:tabLst>
                <a:tab pos="0" algn="l"/>
              </a:tabLst>
            </a:pPr>
            <a:r>
              <a:rPr lang="en-US" sz="2200" spc="-1"/>
              <a:t>Probespielen</a:t>
            </a:r>
            <a:r>
              <a:rPr lang="en-US" sz="2200" spc="-1" dirty="0"/>
              <a:t> </a:t>
            </a:r>
            <a:r>
              <a:rPr lang="en-US" sz="2200" spc="-1"/>
              <a:t>HarTru</a:t>
            </a:r>
            <a:r>
              <a:rPr lang="en-US" sz="2200" spc="-1" dirty="0"/>
              <a:t> </a:t>
            </a:r>
            <a:r>
              <a:rPr lang="en-US" sz="2200" spc="-1"/>
              <a:t>TopClay</a:t>
            </a:r>
            <a:r>
              <a:rPr lang="en-US" sz="2200" spc="-1" dirty="0"/>
              <a:t> ab Sonntag </a:t>
            </a:r>
            <a:r>
              <a:rPr lang="en-US" sz="2200" spc="-1"/>
              <a:t>im</a:t>
            </a:r>
            <a:r>
              <a:rPr lang="en-US" sz="2200" spc="-1" dirty="0"/>
              <a:t> </a:t>
            </a:r>
            <a:r>
              <a:rPr lang="en-US" sz="2200" spc="-1"/>
              <a:t>Luitpoldpark</a:t>
            </a:r>
            <a:br>
              <a:rPr lang="en-US" sz="2200" spc="-1" dirty="0"/>
            </a:br>
            <a:endParaRPr lang="en-US" sz="2200" spc="-1" dirty="0"/>
          </a:p>
          <a:p>
            <a:pPr marL="800100">
              <a:spcBef>
                <a:spcPts val="499"/>
              </a:spcBef>
              <a:tabLst>
                <a:tab pos="0" algn="l"/>
              </a:tabLst>
            </a:pPr>
            <a:r>
              <a:rPr lang="en-US" sz="2200" b="0" strike="noStrike" spc="-1"/>
              <a:t>Probespielen</a:t>
            </a:r>
            <a:r>
              <a:rPr lang="en-US" sz="2200" b="0" strike="noStrike" spc="-1" dirty="0"/>
              <a:t> </a:t>
            </a:r>
            <a:r>
              <a:rPr lang="en-US" sz="2200" b="0" strike="noStrike" spc="-1"/>
              <a:t>GoTec</a:t>
            </a:r>
            <a:r>
              <a:rPr lang="en-US" sz="2200" b="0" strike="noStrike" spc="-1" dirty="0"/>
              <a:t> </a:t>
            </a:r>
            <a:r>
              <a:rPr lang="en-US" sz="2200" b="0" strike="noStrike" spc="-1"/>
              <a:t>im</a:t>
            </a:r>
            <a:r>
              <a:rPr lang="en-US" sz="2200" b="0" strike="noStrike" spc="-1" dirty="0"/>
              <a:t> TC Bad Heilbrunn</a:t>
            </a:r>
          </a:p>
          <a:p>
            <a:pPr marL="800100">
              <a:spcBef>
                <a:spcPts val="499"/>
              </a:spcBef>
              <a:tabLst>
                <a:tab pos="0" algn="l"/>
              </a:tabLst>
            </a:pPr>
            <a:endParaRPr lang="en-US" sz="2200" spc="-1" dirty="0"/>
          </a:p>
          <a:p>
            <a:pPr marL="800100">
              <a:spcBef>
                <a:spcPts val="499"/>
              </a:spcBef>
              <a:tabLst>
                <a:tab pos="0" algn="l"/>
              </a:tabLst>
            </a:pPr>
            <a:r>
              <a:rPr lang="en-US" sz="2200" b="0" strike="noStrike" spc="-1"/>
              <a:t>Entscheidung</a:t>
            </a:r>
            <a:r>
              <a:rPr lang="en-US" sz="2200" b="0" strike="noStrike" spc="-1" dirty="0"/>
              <a:t> in der </a:t>
            </a:r>
            <a:r>
              <a:rPr lang="en-US" sz="2200" b="0" strike="noStrike" spc="-1"/>
              <a:t>außerordentlichen</a:t>
            </a:r>
            <a:r>
              <a:rPr lang="en-US" sz="2200" b="0" strike="noStrike" spc="-1" dirty="0"/>
              <a:t> </a:t>
            </a:r>
            <a:r>
              <a:rPr lang="en-US" sz="2200" b="0" strike="noStrike" spc="-1"/>
              <a:t>Mitgliederversammlung</a:t>
            </a:r>
            <a:r>
              <a:rPr lang="en-US" sz="2200" b="0" strike="noStrike" spc="-1" dirty="0"/>
              <a:t> am 27.10.2025</a:t>
            </a:r>
          </a:p>
        </p:txBody>
      </p:sp>
      <p:sp>
        <p:nvSpPr>
          <p:cNvPr id="6" name="PlaceHolder 5">
            <a:extLst>
              <a:ext uri="{FF2B5EF4-FFF2-40B4-BE49-F238E27FC236}">
                <a16:creationId xmlns:a16="http://schemas.microsoft.com/office/drawing/2014/main" id="{8AA843A1-E7BD-53B1-3D9C-66478CA59D96}"/>
              </a:ext>
            </a:extLst>
          </p:cNvPr>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BC70C9A8-26E1-4118-88ED-DDB7DE29C81D}" type="datetime1">
              <a:rPr lang="en-US">
                <a:solidFill>
                  <a:schemeClr val="tx1">
                    <a:tint val="75000"/>
                  </a:schemeClr>
                </a:solidFill>
                <a:latin typeface="+mn-lt"/>
              </a:rPr>
              <a:pPr>
                <a:spcAft>
                  <a:spcPts val="600"/>
                </a:spcAft>
              </a:pPr>
              <a:t>9/25/2025</a:t>
            </a:fld>
            <a:endParaRPr lang="en-US">
              <a:solidFill>
                <a:schemeClr val="tx1">
                  <a:tint val="75000"/>
                </a:schemeClr>
              </a:solidFill>
              <a:latin typeface="+mn-lt"/>
            </a:endParaRPr>
          </a:p>
        </p:txBody>
      </p:sp>
      <p:sp>
        <p:nvSpPr>
          <p:cNvPr id="4" name="PlaceHolder 3">
            <a:extLst>
              <a:ext uri="{FF2B5EF4-FFF2-40B4-BE49-F238E27FC236}">
                <a16:creationId xmlns:a16="http://schemas.microsoft.com/office/drawing/2014/main" id="{4BC96BA3-01D3-9A03-E96B-453616656615}"/>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MTCA Platzsanierung 2025</a:t>
            </a:r>
          </a:p>
        </p:txBody>
      </p:sp>
      <p:sp>
        <p:nvSpPr>
          <p:cNvPr id="5" name="PlaceHolder 4">
            <a:extLst>
              <a:ext uri="{FF2B5EF4-FFF2-40B4-BE49-F238E27FC236}">
                <a16:creationId xmlns:a16="http://schemas.microsoft.com/office/drawing/2014/main" id="{DE7D3B9A-6327-0A57-64D8-96269B6B7217}"/>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30D5E95-29DA-4111-9236-4E8FBBD8EDA0}" type="slidenum">
              <a:rPr lang="en-US">
                <a:solidFill>
                  <a:schemeClr val="tx1">
                    <a:tint val="75000"/>
                  </a:schemeClr>
                </a:solidFill>
                <a:latin typeface="+mn-lt"/>
              </a:rPr>
              <a:pPr>
                <a:spcAft>
                  <a:spcPts val="600"/>
                </a:spcAft>
              </a:pPr>
              <a:t>59</a:t>
            </a:fld>
            <a:endParaRPr lang="en-US">
              <a:solidFill>
                <a:schemeClr val="tx1">
                  <a:tint val="75000"/>
                </a:schemeClr>
              </a:solidFill>
              <a:latin typeface="+mn-lt"/>
            </a:endParaRPr>
          </a:p>
        </p:txBody>
      </p:sp>
      <p:sp>
        <p:nvSpPr>
          <p:cNvPr id="2" name="Rechteck 1">
            <a:extLst>
              <a:ext uri="{FF2B5EF4-FFF2-40B4-BE49-F238E27FC236}">
                <a16:creationId xmlns:a16="http://schemas.microsoft.com/office/drawing/2014/main" id="{40452068-CDC3-0BA3-9AF2-174B5BF72A9C}"/>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35398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B7A772-9AFE-C3FF-7CE2-0533BCACF46C}"/>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B74839A7-B3EE-4557-909E-35E7D21D1746}"/>
              </a:ext>
            </a:extLst>
          </p:cNvPr>
          <p:cNvSpPr>
            <a:spLocks noGrp="1"/>
          </p:cNvSpPr>
          <p:nvPr>
            <p:ph type="sldNum" idx="12"/>
          </p:nvPr>
        </p:nvSpPr>
        <p:spPr>
          <a:xfrm>
            <a:off x="8595360" y="6356350"/>
            <a:ext cx="2743200" cy="365125"/>
          </a:xfrm>
        </p:spPr>
        <p:txBody>
          <a:bodyPr vert="horz" lIns="91440" tIns="45720" rIns="91440" bIns="45720" rtlCol="0" anchor="ctr">
            <a:normAutofit/>
          </a:bodyPr>
          <a:lstStyle/>
          <a:p>
            <a:pPr>
              <a:spcAft>
                <a:spcPts val="600"/>
              </a:spcAft>
            </a:pPr>
            <a:fld id="{E73DD3CD-DA75-4B5E-BD78-652A6D11D01E}" type="slidenum">
              <a:rPr lang="en-US" smtClean="0">
                <a:solidFill>
                  <a:schemeClr val="tx1">
                    <a:lumMod val="50000"/>
                    <a:lumOff val="50000"/>
                  </a:schemeClr>
                </a:solidFill>
                <a:latin typeface="+mn-lt"/>
              </a:rPr>
              <a:pPr>
                <a:spcAft>
                  <a:spcPts val="600"/>
                </a:spcAft>
              </a:pPr>
              <a:t>6</a:t>
            </a:fld>
            <a:endParaRPr lang="en-US" dirty="0">
              <a:solidFill>
                <a:schemeClr val="tx1">
                  <a:lumMod val="50000"/>
                  <a:lumOff val="50000"/>
                </a:schemeClr>
              </a:solidFill>
              <a:latin typeface="+mn-lt"/>
            </a:endParaRPr>
          </a:p>
        </p:txBody>
      </p:sp>
      <p:sp>
        <p:nvSpPr>
          <p:cNvPr id="9" name="PlaceHolder 8">
            <a:extLst>
              <a:ext uri="{FF2B5EF4-FFF2-40B4-BE49-F238E27FC236}">
                <a16:creationId xmlns:a16="http://schemas.microsoft.com/office/drawing/2014/main" id="{D03081C9-F20D-BC14-A323-97124CE79432}"/>
              </a:ext>
            </a:extLst>
          </p:cNvPr>
          <p:cNvSpPr>
            <a:spLocks noGrp="1"/>
          </p:cNvSpPr>
          <p:nvPr>
            <p:ph type="dt" idx="10"/>
          </p:nvPr>
        </p:nvSpPr>
        <p:spPr>
          <a:xfrm>
            <a:off x="841248" y="6356350"/>
            <a:ext cx="2743200" cy="365125"/>
          </a:xfrm>
        </p:spPr>
        <p:txBody>
          <a:bodyPr vert="horz" lIns="91440" tIns="45720" rIns="91440" bIns="45720" rtlCol="0" anchor="ctr">
            <a:normAutofit/>
          </a:bodyPr>
          <a:lstStyle/>
          <a:p>
            <a:pPr>
              <a:spcAft>
                <a:spcPts val="600"/>
              </a:spcAft>
            </a:pPr>
            <a:fld id="{3B962857-F3F0-4909-9772-A13DF441E699}" type="datetime1">
              <a:rPr lang="en-US" smtClean="0">
                <a:solidFill>
                  <a:schemeClr val="tx1">
                    <a:lumMod val="50000"/>
                    <a:lumOff val="50000"/>
                  </a:schemeClr>
                </a:solidFill>
                <a:latin typeface="+mn-lt"/>
              </a:rPr>
              <a:pPr>
                <a:spcAft>
                  <a:spcPts val="600"/>
                </a:spcAft>
              </a:pPr>
              <a:t>9/24/2025</a:t>
            </a:fld>
            <a:endParaRPr lang="en-US">
              <a:solidFill>
                <a:schemeClr val="tx1">
                  <a:lumMod val="50000"/>
                  <a:lumOff val="50000"/>
                </a:schemeClr>
              </a:solidFill>
              <a:latin typeface="+mn-lt"/>
            </a:endParaRPr>
          </a:p>
        </p:txBody>
      </p:sp>
      <p:sp>
        <p:nvSpPr>
          <p:cNvPr id="14" name="Textfeld 13">
            <a:extLst>
              <a:ext uri="{FF2B5EF4-FFF2-40B4-BE49-F238E27FC236}">
                <a16:creationId xmlns:a16="http://schemas.microsoft.com/office/drawing/2014/main" id="{66F5CF71-AFE5-B85B-2FD3-E054E747C98D}"/>
              </a:ext>
            </a:extLst>
          </p:cNvPr>
          <p:cNvSpPr txBox="1"/>
          <p:nvPr/>
        </p:nvSpPr>
        <p:spPr>
          <a:xfrm>
            <a:off x="1533599" y="4251884"/>
            <a:ext cx="5975842" cy="1678745"/>
          </a:xfrm>
          <a:prstGeom prst="rect">
            <a:avLst/>
          </a:prstGeom>
        </p:spPr>
        <p:txBody>
          <a:bodyPr vert="horz" lIns="91440" tIns="45720" rIns="91440" bIns="45720" rtlCol="0" anchor="ctr">
            <a:noAutofit/>
          </a:bodyPr>
          <a:lstStyle/>
          <a:p>
            <a:pPr marL="57150">
              <a:lnSpc>
                <a:spcPct val="90000"/>
              </a:lnSpc>
              <a:spcAft>
                <a:spcPts val="600"/>
              </a:spcAft>
            </a:pPr>
            <a:r>
              <a:rPr lang="en-US" sz="1700" dirty="0" err="1"/>
              <a:t>Im</a:t>
            </a:r>
            <a:r>
              <a:rPr lang="en-US" sz="1700" dirty="0"/>
              <a:t> </a:t>
            </a:r>
            <a:r>
              <a:rPr lang="en-US" sz="1700" dirty="0" err="1"/>
              <a:t>Frühjahr</a:t>
            </a:r>
            <a:r>
              <a:rPr lang="en-US" sz="1700" dirty="0"/>
              <a:t> muss das </a:t>
            </a:r>
            <a:r>
              <a:rPr lang="en-US" sz="1700" dirty="0" err="1"/>
              <a:t>verwitterte</a:t>
            </a:r>
            <a:r>
              <a:rPr lang="en-US" sz="1700" dirty="0"/>
              <a:t> Material </a:t>
            </a:r>
            <a:r>
              <a:rPr lang="en-US" sz="1700" dirty="0" err="1"/>
              <a:t>abgetragen</a:t>
            </a:r>
            <a:r>
              <a:rPr lang="en-US" sz="1700" dirty="0"/>
              <a:t> </a:t>
            </a:r>
            <a:r>
              <a:rPr lang="en-US" sz="1700" dirty="0" err="1"/>
              <a:t>werden</a:t>
            </a:r>
            <a:r>
              <a:rPr lang="en-US" sz="1700" dirty="0"/>
              <a:t> (2-3mm)</a:t>
            </a:r>
          </a:p>
          <a:p>
            <a:pPr marL="57150">
              <a:lnSpc>
                <a:spcPct val="90000"/>
              </a:lnSpc>
              <a:spcAft>
                <a:spcPts val="600"/>
              </a:spcAft>
            </a:pPr>
            <a:r>
              <a:rPr lang="en-US" sz="1700" dirty="0"/>
              <a:t>Das </a:t>
            </a:r>
            <a:r>
              <a:rPr lang="en-US" sz="1700" dirty="0" err="1"/>
              <a:t>Hochfrieren</a:t>
            </a:r>
            <a:r>
              <a:rPr lang="en-US" sz="1700" dirty="0"/>
              <a:t> muss </a:t>
            </a:r>
            <a:r>
              <a:rPr lang="en-US" sz="1700" dirty="0" err="1"/>
              <a:t>durch</a:t>
            </a:r>
            <a:r>
              <a:rPr lang="en-US" sz="1700" dirty="0"/>
              <a:t> </a:t>
            </a:r>
            <a:r>
              <a:rPr lang="en-US" sz="1700" dirty="0" err="1"/>
              <a:t>Walzen</a:t>
            </a:r>
            <a:r>
              <a:rPr lang="en-US" sz="1700" dirty="0"/>
              <a:t> </a:t>
            </a:r>
            <a:r>
              <a:rPr lang="en-US" sz="1700" dirty="0" err="1"/>
              <a:t>wieder</a:t>
            </a:r>
            <a:r>
              <a:rPr lang="en-US" sz="1700" dirty="0"/>
              <a:t> </a:t>
            </a:r>
            <a:r>
              <a:rPr lang="en-US" sz="1700" dirty="0" err="1"/>
              <a:t>begradigt</a:t>
            </a:r>
            <a:r>
              <a:rPr lang="en-US" sz="1700" dirty="0"/>
              <a:t> </a:t>
            </a:r>
            <a:r>
              <a:rPr lang="en-US" sz="1700" dirty="0" err="1"/>
              <a:t>werden</a:t>
            </a:r>
            <a:endParaRPr lang="en-US" sz="1700" dirty="0"/>
          </a:p>
          <a:p>
            <a:pPr marL="57150">
              <a:lnSpc>
                <a:spcPct val="90000"/>
              </a:lnSpc>
              <a:spcAft>
                <a:spcPts val="600"/>
              </a:spcAft>
            </a:pPr>
            <a:r>
              <a:rPr lang="en-US" sz="1700" dirty="0"/>
              <a:t>Neues Material muss </a:t>
            </a:r>
            <a:r>
              <a:rPr lang="en-US" sz="1700" dirty="0" err="1"/>
              <a:t>mit</a:t>
            </a:r>
            <a:r>
              <a:rPr lang="en-US" sz="1700" dirty="0"/>
              <a:t> Wasser </a:t>
            </a:r>
            <a:r>
              <a:rPr lang="en-US" sz="1700" dirty="0" err="1"/>
              <a:t>eingeschlämmt</a:t>
            </a:r>
            <a:r>
              <a:rPr lang="en-US" sz="1700" dirty="0"/>
              <a:t> und </a:t>
            </a:r>
            <a:r>
              <a:rPr lang="en-US" sz="1700" dirty="0" err="1"/>
              <a:t>aufgebracht</a:t>
            </a:r>
            <a:r>
              <a:rPr lang="en-US" sz="1700" dirty="0"/>
              <a:t> </a:t>
            </a:r>
            <a:r>
              <a:rPr lang="en-US" sz="1700" dirty="0" err="1"/>
              <a:t>werden</a:t>
            </a:r>
            <a:endParaRPr lang="en-US" sz="1700" dirty="0"/>
          </a:p>
        </p:txBody>
      </p:sp>
      <p:sp>
        <p:nvSpPr>
          <p:cNvPr id="15" name="Textfeld 14">
            <a:extLst>
              <a:ext uri="{FF2B5EF4-FFF2-40B4-BE49-F238E27FC236}">
                <a16:creationId xmlns:a16="http://schemas.microsoft.com/office/drawing/2014/main" id="{DA67AE00-8F58-AE62-6505-B17BDE928DA6}"/>
              </a:ext>
            </a:extLst>
          </p:cNvPr>
          <p:cNvSpPr txBox="1"/>
          <p:nvPr/>
        </p:nvSpPr>
        <p:spPr>
          <a:xfrm>
            <a:off x="1051393" y="2192144"/>
            <a:ext cx="6348283" cy="1752730"/>
          </a:xfrm>
          <a:prstGeom prst="rect">
            <a:avLst/>
          </a:prstGeom>
        </p:spPr>
        <p:txBody>
          <a:bodyPr vert="horz" lIns="91440" tIns="45720" rIns="91440" bIns="45720" rtlCol="0" anchor="ctr">
            <a:normAutofit/>
          </a:bodyPr>
          <a:lstStyle/>
          <a:p>
            <a:pPr>
              <a:lnSpc>
                <a:spcPct val="90000"/>
              </a:lnSpc>
              <a:spcAft>
                <a:spcPts val="600"/>
              </a:spcAft>
            </a:pPr>
            <a:r>
              <a:rPr lang="en-US" sz="1700" dirty="0"/>
              <a:t>Die </a:t>
            </a:r>
            <a:r>
              <a:rPr lang="en-US" sz="1700" dirty="0" err="1"/>
              <a:t>Deckschicht</a:t>
            </a:r>
            <a:r>
              <a:rPr lang="en-US" sz="1700" dirty="0"/>
              <a:t> </a:t>
            </a:r>
            <a:r>
              <a:rPr lang="en-US" sz="1700" dirty="0" err="1"/>
              <a:t>wird</a:t>
            </a:r>
            <a:r>
              <a:rPr lang="en-US" sz="1700" dirty="0"/>
              <a:t> </a:t>
            </a:r>
            <a:r>
              <a:rPr lang="en-US" sz="1700" dirty="0" err="1"/>
              <a:t>durch</a:t>
            </a:r>
            <a:r>
              <a:rPr lang="en-US" sz="1700" dirty="0"/>
              <a:t> </a:t>
            </a:r>
            <a:r>
              <a:rPr lang="en-US" sz="1700" dirty="0" err="1"/>
              <a:t>organische</a:t>
            </a:r>
            <a:r>
              <a:rPr lang="en-US" sz="1700" dirty="0"/>
              <a:t> </a:t>
            </a:r>
            <a:r>
              <a:rPr lang="en-US" sz="1700" dirty="0" err="1"/>
              <a:t>Materialien</a:t>
            </a:r>
            <a:r>
              <a:rPr lang="en-US" sz="1700" dirty="0"/>
              <a:t> </a:t>
            </a:r>
            <a:r>
              <a:rPr lang="en-US" sz="1700" dirty="0" err="1"/>
              <a:t>angegriffen</a:t>
            </a:r>
            <a:r>
              <a:rPr lang="en-US" sz="1700" dirty="0"/>
              <a:t> und </a:t>
            </a:r>
            <a:r>
              <a:rPr lang="en-US" sz="1700" dirty="0" err="1"/>
              <a:t>setzt</a:t>
            </a:r>
            <a:r>
              <a:rPr lang="en-US" sz="1700" dirty="0"/>
              <a:t> </a:t>
            </a:r>
            <a:r>
              <a:rPr lang="en-US" sz="1700" dirty="0" err="1"/>
              <a:t>sich</a:t>
            </a:r>
            <a:r>
              <a:rPr lang="en-US" sz="1700" dirty="0"/>
              <a:t> fest (Moose)</a:t>
            </a:r>
          </a:p>
          <a:p>
            <a:pPr>
              <a:lnSpc>
                <a:spcPct val="90000"/>
              </a:lnSpc>
              <a:spcAft>
                <a:spcPts val="600"/>
              </a:spcAft>
            </a:pPr>
            <a:r>
              <a:rPr lang="en-US" sz="1700" dirty="0"/>
              <a:t>Die Körner </a:t>
            </a:r>
            <a:r>
              <a:rPr lang="en-US" sz="1700" dirty="0" err="1"/>
              <a:t>werden</a:t>
            </a:r>
            <a:r>
              <a:rPr lang="en-US" sz="1700" dirty="0"/>
              <a:t> </a:t>
            </a:r>
            <a:r>
              <a:rPr lang="en-US" sz="1700" dirty="0" err="1"/>
              <a:t>durch</a:t>
            </a:r>
            <a:r>
              <a:rPr lang="en-US" sz="1700" dirty="0"/>
              <a:t> die </a:t>
            </a:r>
            <a:r>
              <a:rPr lang="en-US" sz="1700" dirty="0" err="1"/>
              <a:t>Belastung</a:t>
            </a:r>
            <a:r>
              <a:rPr lang="en-US" sz="1700" dirty="0"/>
              <a:t> und </a:t>
            </a:r>
            <a:r>
              <a:rPr lang="en-US" sz="1700" dirty="0" err="1"/>
              <a:t>Witterungseinflüsse</a:t>
            </a:r>
            <a:r>
              <a:rPr lang="en-US" sz="1700" dirty="0"/>
              <a:t> immer </a:t>
            </a:r>
            <a:r>
              <a:rPr lang="en-US" sz="1700" dirty="0" err="1"/>
              <a:t>feiner</a:t>
            </a:r>
            <a:r>
              <a:rPr lang="en-US" sz="1700" dirty="0"/>
              <a:t> </a:t>
            </a:r>
            <a:r>
              <a:rPr lang="en-US" sz="1700" dirty="0" err="1"/>
              <a:t>gemahlen</a:t>
            </a:r>
            <a:endParaRPr lang="en-US" sz="1700" dirty="0"/>
          </a:p>
          <a:p>
            <a:pPr>
              <a:lnSpc>
                <a:spcPct val="90000"/>
              </a:lnSpc>
              <a:spcAft>
                <a:spcPts val="600"/>
              </a:spcAft>
            </a:pPr>
            <a:r>
              <a:rPr lang="en-US" sz="1700" dirty="0"/>
              <a:t>Die </a:t>
            </a:r>
            <a:r>
              <a:rPr lang="en-US" sz="1700" dirty="0" err="1"/>
              <a:t>dynamische</a:t>
            </a:r>
            <a:r>
              <a:rPr lang="en-US" sz="1700" dirty="0"/>
              <a:t> </a:t>
            </a:r>
            <a:r>
              <a:rPr lang="en-US" sz="1700" dirty="0" err="1"/>
              <a:t>Schicht</a:t>
            </a:r>
            <a:r>
              <a:rPr lang="en-US" sz="1700" dirty="0"/>
              <a:t> </a:t>
            </a:r>
            <a:r>
              <a:rPr lang="en-US" sz="1700" dirty="0" err="1"/>
              <a:t>speichert</a:t>
            </a:r>
            <a:r>
              <a:rPr lang="en-US" sz="1700" dirty="0"/>
              <a:t> Wasser, </a:t>
            </a:r>
            <a:r>
              <a:rPr lang="en-US" sz="1700" dirty="0" err="1"/>
              <a:t>durch</a:t>
            </a:r>
            <a:r>
              <a:rPr lang="en-US" sz="1700" dirty="0"/>
              <a:t> Frost </a:t>
            </a:r>
            <a:r>
              <a:rPr lang="en-US" sz="1700" dirty="0" err="1"/>
              <a:t>dehnt</a:t>
            </a:r>
            <a:r>
              <a:rPr lang="en-US" sz="1700" dirty="0"/>
              <a:t> </a:t>
            </a:r>
            <a:r>
              <a:rPr lang="en-US" sz="1700" dirty="0" err="1"/>
              <a:t>sie</a:t>
            </a:r>
            <a:r>
              <a:rPr lang="en-US" sz="1700" dirty="0"/>
              <a:t> </a:t>
            </a:r>
            <a:r>
              <a:rPr lang="en-US" sz="1700" dirty="0" err="1"/>
              <a:t>sich</a:t>
            </a:r>
            <a:r>
              <a:rPr lang="en-US" sz="1700" dirty="0"/>
              <a:t> </a:t>
            </a:r>
            <a:r>
              <a:rPr lang="en-US" sz="1700" dirty="0" err="1"/>
              <a:t>aus</a:t>
            </a:r>
            <a:r>
              <a:rPr lang="en-US" sz="1700" dirty="0"/>
              <a:t> und die </a:t>
            </a:r>
            <a:r>
              <a:rPr lang="en-US" sz="1700" dirty="0" err="1"/>
              <a:t>Deckschicht</a:t>
            </a:r>
            <a:r>
              <a:rPr lang="en-US" sz="1700" dirty="0"/>
              <a:t> </a:t>
            </a:r>
            <a:r>
              <a:rPr lang="en-US" sz="1700" dirty="0" err="1"/>
              <a:t>platzt</a:t>
            </a:r>
            <a:r>
              <a:rPr lang="en-US" sz="1700" dirty="0"/>
              <a:t> auf</a:t>
            </a:r>
          </a:p>
        </p:txBody>
      </p:sp>
      <p:sp>
        <p:nvSpPr>
          <p:cNvPr id="16" name="Textfeld 15">
            <a:extLst>
              <a:ext uri="{FF2B5EF4-FFF2-40B4-BE49-F238E27FC236}">
                <a16:creationId xmlns:a16="http://schemas.microsoft.com/office/drawing/2014/main" id="{5226BF7D-1DEA-073C-D323-CBEEEE3156AD}"/>
              </a:ext>
            </a:extLst>
          </p:cNvPr>
          <p:cNvSpPr txBox="1"/>
          <p:nvPr/>
        </p:nvSpPr>
        <p:spPr>
          <a:xfrm>
            <a:off x="476541" y="1190545"/>
            <a:ext cx="8278988" cy="833285"/>
          </a:xfrm>
          <a:prstGeom prst="rect">
            <a:avLst/>
          </a:prstGeom>
        </p:spPr>
        <p:txBody>
          <a:bodyPr vert="horz" lIns="91440" tIns="45720" rIns="91440" bIns="45720" rtlCol="0" anchor="ctr">
            <a:normAutofit/>
          </a:bodyPr>
          <a:lstStyle/>
          <a:p>
            <a:pPr>
              <a:lnSpc>
                <a:spcPct val="90000"/>
              </a:lnSpc>
              <a:spcAft>
                <a:spcPts val="600"/>
              </a:spcAft>
            </a:pPr>
            <a:r>
              <a:rPr lang="en-US" sz="1700" dirty="0"/>
              <a:t>Die </a:t>
            </a:r>
            <a:r>
              <a:rPr lang="en-US" sz="1700" dirty="0" err="1"/>
              <a:t>Deckschicht</a:t>
            </a:r>
            <a:r>
              <a:rPr lang="en-US" sz="1700" dirty="0"/>
              <a:t> </a:t>
            </a:r>
            <a:r>
              <a:rPr lang="en-US" sz="1700" dirty="0" err="1"/>
              <a:t>wird</a:t>
            </a:r>
            <a:r>
              <a:rPr lang="en-US" sz="1700" dirty="0"/>
              <a:t> </a:t>
            </a:r>
            <a:r>
              <a:rPr lang="en-US" sz="1700" dirty="0" err="1"/>
              <a:t>aus</a:t>
            </a:r>
            <a:r>
              <a:rPr lang="en-US" sz="1700" dirty="0"/>
              <a:t> </a:t>
            </a:r>
            <a:r>
              <a:rPr lang="en-US" sz="1700" dirty="0" err="1"/>
              <a:t>gemahlenen</a:t>
            </a:r>
            <a:r>
              <a:rPr lang="en-US" sz="1700" dirty="0"/>
              <a:t> </a:t>
            </a:r>
            <a:r>
              <a:rPr lang="en-US" sz="1700" dirty="0" err="1"/>
              <a:t>Ziegelsteinen</a:t>
            </a:r>
            <a:r>
              <a:rPr lang="en-US" sz="1700" dirty="0"/>
              <a:t> </a:t>
            </a:r>
            <a:r>
              <a:rPr lang="en-US" sz="1700" dirty="0" err="1"/>
              <a:t>oder</a:t>
            </a:r>
            <a:r>
              <a:rPr lang="en-US" sz="1700" dirty="0"/>
              <a:t> Platten (</a:t>
            </a:r>
            <a:r>
              <a:rPr lang="en-US" sz="1700" dirty="0" err="1"/>
              <a:t>Poroton</a:t>
            </a:r>
            <a:r>
              <a:rPr lang="en-US" sz="1700" dirty="0"/>
              <a:t>) </a:t>
            </a:r>
            <a:r>
              <a:rPr lang="en-US" sz="1700" dirty="0" err="1"/>
              <a:t>hergestellt</a:t>
            </a:r>
            <a:endParaRPr lang="en-US" sz="1700" dirty="0"/>
          </a:p>
          <a:p>
            <a:pPr>
              <a:lnSpc>
                <a:spcPct val="90000"/>
              </a:lnSpc>
              <a:spcAft>
                <a:spcPts val="600"/>
              </a:spcAft>
            </a:pPr>
            <a:r>
              <a:rPr lang="en-US" sz="1700" dirty="0"/>
              <a:t>Das Material </a:t>
            </a:r>
            <a:r>
              <a:rPr lang="en-US" sz="1700" dirty="0" err="1"/>
              <a:t>ist</a:t>
            </a:r>
            <a:r>
              <a:rPr lang="en-US" sz="1700" dirty="0"/>
              <a:t> </a:t>
            </a:r>
            <a:r>
              <a:rPr lang="en-US" sz="1700" dirty="0" err="1"/>
              <a:t>offenporig</a:t>
            </a:r>
            <a:r>
              <a:rPr lang="en-US" sz="1700" dirty="0"/>
              <a:t> und </a:t>
            </a:r>
            <a:r>
              <a:rPr lang="en-US" sz="1700" dirty="0" err="1"/>
              <a:t>kann</a:t>
            </a:r>
            <a:r>
              <a:rPr lang="en-US" sz="1700" dirty="0"/>
              <a:t> Wasser </a:t>
            </a:r>
            <a:r>
              <a:rPr lang="en-US" sz="1700" dirty="0" err="1"/>
              <a:t>speichern</a:t>
            </a:r>
            <a:endParaRPr lang="en-US" sz="1700" dirty="0"/>
          </a:p>
        </p:txBody>
      </p:sp>
      <p:sp>
        <p:nvSpPr>
          <p:cNvPr id="21" name="Pfeil: nach oben gebogen 20">
            <a:extLst>
              <a:ext uri="{FF2B5EF4-FFF2-40B4-BE49-F238E27FC236}">
                <a16:creationId xmlns:a16="http://schemas.microsoft.com/office/drawing/2014/main" id="{501809D8-4CBE-4A5C-6D53-52FC46E1F2A4}"/>
              </a:ext>
            </a:extLst>
          </p:cNvPr>
          <p:cNvSpPr/>
          <p:nvPr/>
        </p:nvSpPr>
        <p:spPr>
          <a:xfrm rot="5400000">
            <a:off x="635865" y="2103371"/>
            <a:ext cx="410765" cy="420291"/>
          </a:xfrm>
          <a:prstGeom prst="bentUpArrow">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oben gebogen 21">
            <a:extLst>
              <a:ext uri="{FF2B5EF4-FFF2-40B4-BE49-F238E27FC236}">
                <a16:creationId xmlns:a16="http://schemas.microsoft.com/office/drawing/2014/main" id="{EB51FBBB-9794-B7FD-A854-45FE74C5650A}"/>
              </a:ext>
            </a:extLst>
          </p:cNvPr>
          <p:cNvSpPr/>
          <p:nvPr/>
        </p:nvSpPr>
        <p:spPr>
          <a:xfrm rot="5400000">
            <a:off x="1152431" y="4247121"/>
            <a:ext cx="410765" cy="420291"/>
          </a:xfrm>
          <a:prstGeom prst="bentUpArrow">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Ein Bild, das draußen, Gelände, Himmel, Tennis enthält.&#10;&#10;KI-generierte Inhalte können fehlerhaft sein.">
            <a:extLst>
              <a:ext uri="{FF2B5EF4-FFF2-40B4-BE49-F238E27FC236}">
                <a16:creationId xmlns:a16="http://schemas.microsoft.com/office/drawing/2014/main" id="{43F844E2-3A91-F9BC-C6D4-DFBCF6F17A9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8" t="280" r="26778" b="-280"/>
          <a:stretch>
            <a:fillRect/>
          </a:stretch>
        </p:blipFill>
        <p:spPr>
          <a:xfrm>
            <a:off x="7612521" y="1779072"/>
            <a:ext cx="4102938" cy="4388646"/>
          </a:xfrm>
          <a:prstGeom prst="rect">
            <a:avLst/>
          </a:prstGeom>
          <a:ln>
            <a:noFill/>
          </a:ln>
          <a:effectLst>
            <a:outerShdw blurRad="292100" dist="139700" dir="2700000" algn="tl" rotWithShape="0">
              <a:srgbClr val="333333">
                <a:alpha val="65000"/>
              </a:srgbClr>
            </a:outerShdw>
          </a:effectLst>
        </p:spPr>
      </p:pic>
      <p:pic>
        <p:nvPicPr>
          <p:cNvPr id="2" name="Grafik 1">
            <a:extLst>
              <a:ext uri="{FF2B5EF4-FFF2-40B4-BE49-F238E27FC236}">
                <a16:creationId xmlns:a16="http://schemas.microsoft.com/office/drawing/2014/main" id="{67D7B8C9-543D-A61C-9249-70D4A6D9D0C7}"/>
              </a:ext>
            </a:extLst>
          </p:cNvPr>
          <p:cNvPicPr>
            <a:picLocks noChangeAspect="1"/>
          </p:cNvPicPr>
          <p:nvPr/>
        </p:nvPicPr>
        <p:blipFill>
          <a:blip r:embed="rId5"/>
          <a:stretch>
            <a:fillRect/>
          </a:stretch>
        </p:blipFill>
        <p:spPr>
          <a:xfrm>
            <a:off x="2440124" y="6355683"/>
            <a:ext cx="7108552" cy="365792"/>
          </a:xfrm>
          <a:prstGeom prst="rect">
            <a:avLst/>
          </a:prstGeom>
        </p:spPr>
      </p:pic>
      <p:sp>
        <p:nvSpPr>
          <p:cNvPr id="3" name="PlaceHolder 1">
            <a:extLst>
              <a:ext uri="{FF2B5EF4-FFF2-40B4-BE49-F238E27FC236}">
                <a16:creationId xmlns:a16="http://schemas.microsoft.com/office/drawing/2014/main" id="{650D99BC-D351-0317-DE23-7B1DD923CE57}"/>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Frühjahrsinstandsetzung</a:t>
            </a:r>
            <a:endParaRPr lang="en-US" sz="3600" spc="-1" dirty="0"/>
          </a:p>
        </p:txBody>
      </p:sp>
      <p:sp>
        <p:nvSpPr>
          <p:cNvPr id="4" name="Rechteck 3">
            <a:extLst>
              <a:ext uri="{FF2B5EF4-FFF2-40B4-BE49-F238E27FC236}">
                <a16:creationId xmlns:a16="http://schemas.microsoft.com/office/drawing/2014/main" id="{EA45FC98-260B-EB11-4AA4-5DCDBDB68810}"/>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7490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8B6932E-E837-782C-51E5-FF2175BC28C5}"/>
              </a:ext>
            </a:extLst>
          </p:cNvPr>
          <p:cNvSpPr>
            <a:spLocks noGrp="1"/>
          </p:cNvSpPr>
          <p:nvPr>
            <p:ph type="title"/>
          </p:nvPr>
        </p:nvSpPr>
        <p:spPr>
          <a:xfrm>
            <a:off x="1137038" y="609597"/>
            <a:ext cx="9476533" cy="1330841"/>
          </a:xfrm>
        </p:spPr>
        <p:txBody>
          <a:bodyPr vert="horz" lIns="91440" tIns="45720" rIns="91440" bIns="45720" rtlCol="0" anchor="ctr">
            <a:normAutofit/>
          </a:bodyPr>
          <a:lstStyle/>
          <a:p>
            <a:r>
              <a:rPr lang="en-US" dirty="0" err="1"/>
              <a:t>Voraussichtliche</a:t>
            </a:r>
            <a:r>
              <a:rPr lang="en-US" dirty="0"/>
              <a:t> </a:t>
            </a:r>
            <a:r>
              <a:rPr lang="en-US" dirty="0" err="1"/>
              <a:t>Optionen</a:t>
            </a:r>
            <a:r>
              <a:rPr lang="en-US" dirty="0"/>
              <a:t> – MV 17.10.</a:t>
            </a:r>
          </a:p>
        </p:txBody>
      </p:sp>
      <p:sp>
        <p:nvSpPr>
          <p:cNvPr id="4" name="Inhaltsplatzhalter 3">
            <a:extLst>
              <a:ext uri="{FF2B5EF4-FFF2-40B4-BE49-F238E27FC236}">
                <a16:creationId xmlns:a16="http://schemas.microsoft.com/office/drawing/2014/main" id="{65527F3F-5AB7-809A-6D0C-5D99B351563E}"/>
              </a:ext>
            </a:extLst>
          </p:cNvPr>
          <p:cNvSpPr>
            <a:spLocks noGrp="1"/>
          </p:cNvSpPr>
          <p:nvPr>
            <p:ph/>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37038" y="2194100"/>
            <a:ext cx="5126303" cy="3908588"/>
          </a:xfrm>
        </p:spPr>
        <p:txBody>
          <a:bodyPr>
            <a:normAutofit/>
          </a:bodyPr>
          <a:lstStyle/>
          <a:p>
            <a:pPr marL="0" indent="0">
              <a:spcBef>
                <a:spcPts val="2500"/>
              </a:spcBef>
              <a:spcAft>
                <a:spcPts val="600"/>
              </a:spcAft>
              <a:buFont typeface="Arial" panose="020B0604020202020204" pitchFamily="34" charset="0"/>
              <a:buNone/>
            </a:pPr>
            <a:r>
              <a:rPr lang="de-DE" sz="1400" b="1" dirty="0"/>
              <a:t>Status quo beibehalten, umfassende Frühjahrsinstandsetzung, evtl. Neuevaluierung in einigen Jahren</a:t>
            </a:r>
          </a:p>
          <a:p>
            <a:pPr marL="0" lvl="1" indent="0">
              <a:spcAft>
                <a:spcPts val="600"/>
              </a:spcAft>
              <a:buFont typeface="Arial" panose="020B0604020202020204" pitchFamily="34" charset="0"/>
              <a:buNone/>
            </a:pPr>
            <a:r>
              <a:rPr lang="de-DE" sz="1400" dirty="0"/>
              <a:t>Die Organisation bleibt unverändert. Dies bietet Stabilität, verhindert jedoch mögliche Verbesserungen und Anpassungen an neue Gegebenheiten.</a:t>
            </a:r>
          </a:p>
          <a:p>
            <a:pPr marL="0" indent="0">
              <a:spcBef>
                <a:spcPts val="2500"/>
              </a:spcBef>
              <a:spcAft>
                <a:spcPts val="600"/>
              </a:spcAft>
              <a:buFont typeface="Arial" panose="020B0604020202020204" pitchFamily="34" charset="0"/>
              <a:buNone/>
            </a:pPr>
            <a:r>
              <a:rPr lang="de-DE" sz="1400" b="1" dirty="0"/>
              <a:t>Sanierung  - traditionelle Ziegelmehlplätze</a:t>
            </a:r>
          </a:p>
          <a:p>
            <a:pPr marL="0" lvl="1" indent="0">
              <a:spcAft>
                <a:spcPts val="600"/>
              </a:spcAft>
              <a:buFont typeface="Arial" panose="020B0604020202020204" pitchFamily="34" charset="0"/>
              <a:buNone/>
            </a:pPr>
            <a:r>
              <a:rPr lang="de-DE" sz="1400" dirty="0"/>
              <a:t>Komplettsanierung der Ziegelmehlplätze inkl. neuem </a:t>
            </a:r>
            <a:r>
              <a:rPr lang="de-DE" sz="1400" dirty="0" err="1"/>
              <a:t>Drainagenkonzept</a:t>
            </a:r>
            <a:r>
              <a:rPr lang="de-DE" sz="1400" dirty="0"/>
              <a:t> und Sickergrube*</a:t>
            </a:r>
          </a:p>
          <a:p>
            <a:pPr marL="0" indent="0">
              <a:spcBef>
                <a:spcPts val="2500"/>
              </a:spcBef>
              <a:spcAft>
                <a:spcPts val="600"/>
              </a:spcAft>
              <a:buFont typeface="Arial" panose="020B0604020202020204" pitchFamily="34" charset="0"/>
              <a:buNone/>
            </a:pPr>
            <a:r>
              <a:rPr lang="de-DE" sz="1400" b="1" dirty="0"/>
              <a:t>Umbau auf </a:t>
            </a:r>
            <a:r>
              <a:rPr lang="de-DE" sz="1400" b="1" dirty="0" err="1"/>
              <a:t>HarTru</a:t>
            </a:r>
            <a:r>
              <a:rPr lang="de-DE" sz="1400" b="1" dirty="0"/>
              <a:t> </a:t>
            </a:r>
            <a:r>
              <a:rPr lang="de-DE" sz="1400" b="1" dirty="0" err="1"/>
              <a:t>TopClay</a:t>
            </a:r>
            <a:endParaRPr lang="de-DE" sz="1400" b="1" dirty="0"/>
          </a:p>
          <a:p>
            <a:pPr marL="0" lvl="1" indent="0">
              <a:spcAft>
                <a:spcPts val="600"/>
              </a:spcAft>
              <a:buFont typeface="Arial" panose="020B0604020202020204" pitchFamily="34" charset="0"/>
              <a:buNone/>
            </a:pPr>
            <a:r>
              <a:rPr lang="de-DE" sz="1400" dirty="0"/>
              <a:t>Bau von sechs </a:t>
            </a:r>
            <a:r>
              <a:rPr lang="de-DE" sz="1400" dirty="0" err="1"/>
              <a:t>HarTru</a:t>
            </a:r>
            <a:r>
              <a:rPr lang="de-DE" sz="1400" dirty="0"/>
              <a:t> Top Clay Plätzen, möglichst in 2026*</a:t>
            </a:r>
          </a:p>
        </p:txBody>
      </p:sp>
      <p:sp>
        <p:nvSpPr>
          <p:cNvPr id="14"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60988" y="2022496"/>
            <a:ext cx="4664547"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nhaltsplatzhalter 4" descr="Schwarz-weiße Holzpfeile, die über einer hölzernen Wippskala vor einem unscharfen Hintergrund sitzen.">
            <a:extLst>
              <a:ext uri="{FF2B5EF4-FFF2-40B4-BE49-F238E27FC236}">
                <a16:creationId xmlns:a16="http://schemas.microsoft.com/office/drawing/2014/main" id="{9BA2344D-756C-4F4E-B0F3-866DD6294611}"/>
              </a:ext>
            </a:extLst>
          </p:cNvPr>
          <p:cNvPicPr>
            <a:picLocks noGrp="1" noChangeAspect="1"/>
          </p:cNvPicPr>
          <p:nvPr>
            <p:ph/>
          </p:nvPr>
        </p:nvPicPr>
        <p:blipFill>
          <a:blip r:embed="rId3"/>
          <a:srcRect l="6523" r="9133" b="2"/>
          <a:stretch>
            <a:fillRect/>
          </a:stretch>
        </p:blipFill>
        <p:spPr>
          <a:xfrm>
            <a:off x="7016376" y="2183362"/>
            <a:ext cx="4357896" cy="3732941"/>
          </a:xfrm>
          <a:prstGeom prst="rect">
            <a:avLst/>
          </a:prstGeom>
          <a:noFill/>
        </p:spPr>
      </p:pic>
      <p:sp>
        <p:nvSpPr>
          <p:cNvPr id="16"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8543" y="5840356"/>
            <a:ext cx="1029435" cy="452147"/>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F9E2BFEE-F625-16F7-3B20-4BB671F0F379}"/>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D904A16-D595-9EE9-4AB7-43F76E6CE3FC}"/>
              </a:ext>
            </a:extLst>
          </p:cNvPr>
          <p:cNvSpPr txBox="1"/>
          <p:nvPr/>
        </p:nvSpPr>
        <p:spPr>
          <a:xfrm>
            <a:off x="552450" y="6477000"/>
            <a:ext cx="11156950" cy="276999"/>
          </a:xfrm>
          <a:prstGeom prst="rect">
            <a:avLst/>
          </a:prstGeom>
          <a:noFill/>
        </p:spPr>
        <p:txBody>
          <a:bodyPr wrap="square" rtlCol="0">
            <a:spAutoFit/>
          </a:bodyPr>
          <a:lstStyle/>
          <a:p>
            <a:r>
              <a:rPr lang="de-DE" sz="1200" dirty="0"/>
              <a:t>* Unter Voraussetzung der gesicherten Finanzierung, Förderzusagen und solange keine etwaigen anderen Ausgaben / Erkenntnisse bis zur Baubeauftragung auftreten</a:t>
            </a:r>
          </a:p>
        </p:txBody>
      </p:sp>
    </p:spTree>
    <p:extLst>
      <p:ext uri="{BB962C8B-B14F-4D97-AF65-F5344CB8AC3E}">
        <p14:creationId xmlns:p14="http://schemas.microsoft.com/office/powerpoint/2010/main" val="315181917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9AD67F-9F26-F4CF-1669-DFEA83040DA3}"/>
            </a:ext>
          </a:extLst>
        </p:cNvPr>
        <p:cNvGrpSpPr/>
        <p:nvPr/>
      </p:nvGrpSpPr>
      <p:grpSpPr>
        <a:xfrm>
          <a:off x="0" y="0"/>
          <a:ext cx="0" cy="0"/>
          <a:chOff x="0" y="0"/>
          <a:chExt cx="0" cy="0"/>
        </a:xfrm>
      </p:grpSpPr>
      <p:sp useBgFill="1">
        <p:nvSpPr>
          <p:cNvPr id="265" name="Rectangle 264">
            <a:extLst>
              <a:ext uri="{FF2B5EF4-FFF2-40B4-BE49-F238E27FC236}">
                <a16:creationId xmlns:a16="http://schemas.microsoft.com/office/drawing/2014/main" id="{B5576DE9-79BA-2309-C3E2-419FF5720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laceHolder 1">
            <a:extLst>
              <a:ext uri="{FF2B5EF4-FFF2-40B4-BE49-F238E27FC236}">
                <a16:creationId xmlns:a16="http://schemas.microsoft.com/office/drawing/2014/main" id="{42D3AC35-7B84-2ACB-C38D-8505D1DA0657}"/>
              </a:ext>
            </a:extLst>
          </p:cNvPr>
          <p:cNvSpPr>
            <a:spLocks noGrp="1"/>
          </p:cNvSpPr>
          <p:nvPr>
            <p:ph type="title" idx="4294967295"/>
          </p:nvPr>
        </p:nvSpPr>
        <p:spPr>
          <a:xfrm>
            <a:off x="838200" y="302615"/>
            <a:ext cx="10512552" cy="3673579"/>
          </a:xfrm>
          <a:prstGeom prst="rect">
            <a:avLst/>
          </a:prstGeom>
        </p:spPr>
        <p:txBody>
          <a:bodyPr vert="horz" lIns="91440" tIns="45720" rIns="91440" bIns="45720" rtlCol="0" anchor="b">
            <a:normAutofit/>
          </a:bodyPr>
          <a:lstStyle/>
          <a:p>
            <a:pPr indent="0"/>
            <a:r>
              <a:rPr lang="en-US" sz="6600" spc="-1" dirty="0" err="1"/>
              <a:t>Diskussions</a:t>
            </a:r>
            <a:r>
              <a:rPr lang="en-US" sz="6600" b="0" strike="noStrike" kern="1200" spc="-1" dirty="0" err="1">
                <a:solidFill>
                  <a:schemeClr val="tx1"/>
                </a:solidFill>
                <a:latin typeface="+mj-lt"/>
                <a:ea typeface="+mj-ea"/>
                <a:cs typeface="+mj-cs"/>
              </a:rPr>
              <a:t>runde</a:t>
            </a:r>
            <a:endParaRPr lang="en-US" sz="6600" b="0" strike="noStrike" kern="1200" spc="-1" dirty="0">
              <a:solidFill>
                <a:schemeClr val="tx1"/>
              </a:solidFill>
              <a:latin typeface="+mj-lt"/>
              <a:ea typeface="+mj-ea"/>
              <a:cs typeface="+mj-cs"/>
            </a:endParaRPr>
          </a:p>
        </p:txBody>
      </p:sp>
      <p:sp>
        <p:nvSpPr>
          <p:cNvPr id="267" name="sketch line">
            <a:extLst>
              <a:ext uri="{FF2B5EF4-FFF2-40B4-BE49-F238E27FC236}">
                <a16:creationId xmlns:a16="http://schemas.microsoft.com/office/drawing/2014/main" id="{5CF18A0D-8445-AA43-7178-5A5629804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ceHolder 4">
            <a:extLst>
              <a:ext uri="{FF2B5EF4-FFF2-40B4-BE49-F238E27FC236}">
                <a16:creationId xmlns:a16="http://schemas.microsoft.com/office/drawing/2014/main" id="{A1300ED6-F5AE-CF6E-B349-D5719659BBA2}"/>
              </a:ext>
            </a:extLst>
          </p:cNvPr>
          <p:cNvSpPr>
            <a:spLocks noGrp="1"/>
          </p:cNvSpPr>
          <p:nvPr>
            <p:ph type="dt" idx="10"/>
          </p:nvPr>
        </p:nvSpPr>
        <p:spPr>
          <a:xfrm>
            <a:off x="838200" y="6356350"/>
            <a:ext cx="2743200" cy="365125"/>
          </a:xfrm>
        </p:spPr>
        <p:txBody>
          <a:bodyPr vert="horz" lIns="91440" tIns="45720" rIns="91440" bIns="45720" rtlCol="0" anchor="ctr">
            <a:normAutofit/>
          </a:bodyPr>
          <a:lstStyle/>
          <a:p>
            <a:pPr>
              <a:spcAft>
                <a:spcPts val="600"/>
              </a:spcAft>
            </a:pPr>
            <a:fld id="{E075DF31-BA75-4FE0-B1A9-EC3DA9AD6E07}" type="datetime1">
              <a:rPr lang="en-US">
                <a:solidFill>
                  <a:schemeClr val="tx1">
                    <a:tint val="75000"/>
                  </a:schemeClr>
                </a:solidFill>
                <a:latin typeface="+mn-lt"/>
              </a:rPr>
              <a:pPr>
                <a:spcAft>
                  <a:spcPts val="600"/>
                </a:spcAft>
              </a:pPr>
              <a:t>9/25/2025</a:t>
            </a:fld>
            <a:endParaRPr lang="en-US">
              <a:solidFill>
                <a:schemeClr val="tx1">
                  <a:tint val="75000"/>
                </a:schemeClr>
              </a:solidFill>
              <a:latin typeface="+mn-lt"/>
            </a:endParaRPr>
          </a:p>
        </p:txBody>
      </p:sp>
      <p:sp>
        <p:nvSpPr>
          <p:cNvPr id="3" name="PlaceHolder 2">
            <a:extLst>
              <a:ext uri="{FF2B5EF4-FFF2-40B4-BE49-F238E27FC236}">
                <a16:creationId xmlns:a16="http://schemas.microsoft.com/office/drawing/2014/main" id="{38AA2993-644E-6036-2F1E-2F4DF44CAFA6}"/>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MTCA Platzsanierung 2025</a:t>
            </a:r>
          </a:p>
        </p:txBody>
      </p:sp>
      <p:sp>
        <p:nvSpPr>
          <p:cNvPr id="4" name="PlaceHolder 3">
            <a:extLst>
              <a:ext uri="{FF2B5EF4-FFF2-40B4-BE49-F238E27FC236}">
                <a16:creationId xmlns:a16="http://schemas.microsoft.com/office/drawing/2014/main" id="{3A334F09-C940-6CB0-8ED2-B5859D4065CC}"/>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5C620EB8-BBF1-4588-A4AA-AA1F5CCF5A43}" type="slidenum">
              <a:rPr lang="en-US">
                <a:solidFill>
                  <a:schemeClr val="tx1">
                    <a:tint val="75000"/>
                  </a:schemeClr>
                </a:solidFill>
                <a:latin typeface="+mn-lt"/>
              </a:rPr>
              <a:pPr>
                <a:spcAft>
                  <a:spcPts val="600"/>
                </a:spcAft>
              </a:pPr>
              <a:t>61</a:t>
            </a:fld>
            <a:endParaRPr lang="en-US">
              <a:solidFill>
                <a:schemeClr val="tx1">
                  <a:tint val="75000"/>
                </a:schemeClr>
              </a:solidFill>
              <a:latin typeface="+mn-lt"/>
            </a:endParaRPr>
          </a:p>
        </p:txBody>
      </p:sp>
      <p:sp>
        <p:nvSpPr>
          <p:cNvPr id="6" name="Textfeld 5">
            <a:extLst>
              <a:ext uri="{FF2B5EF4-FFF2-40B4-BE49-F238E27FC236}">
                <a16:creationId xmlns:a16="http://schemas.microsoft.com/office/drawing/2014/main" id="{68286532-55AA-CDD9-4035-E698AA92C9A7}"/>
              </a:ext>
            </a:extLst>
          </p:cNvPr>
          <p:cNvSpPr txBox="1"/>
          <p:nvPr/>
        </p:nvSpPr>
        <p:spPr>
          <a:xfrm>
            <a:off x="1035050" y="3965197"/>
            <a:ext cx="6616700" cy="646331"/>
          </a:xfrm>
          <a:prstGeom prst="rect">
            <a:avLst/>
          </a:prstGeom>
          <a:noFill/>
        </p:spPr>
        <p:txBody>
          <a:bodyPr wrap="square" rtlCol="0">
            <a:spAutoFit/>
          </a:bodyPr>
          <a:lstStyle/>
          <a:p>
            <a:r>
              <a:rPr lang="de-DE" dirty="0"/>
              <a:t>Oder via Email an </a:t>
            </a:r>
            <a:r>
              <a:rPr lang="de-DE" dirty="0">
                <a:hlinkClick r:id="rId2"/>
              </a:rPr>
              <a:t>fabian.arnold@ausstellungspark.de</a:t>
            </a:r>
            <a:r>
              <a:rPr lang="de-DE" dirty="0"/>
              <a:t> , Beantwortung auf Homepage</a:t>
            </a:r>
          </a:p>
        </p:txBody>
      </p:sp>
    </p:spTree>
    <p:extLst>
      <p:ext uri="{BB962C8B-B14F-4D97-AF65-F5344CB8AC3E}">
        <p14:creationId xmlns:p14="http://schemas.microsoft.com/office/powerpoint/2010/main" val="116798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59C1756-EA3F-896E-076E-8392A7B7308E}"/>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34DC7BEE-1672-5E6A-B545-9DBB379BDB67}"/>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7</a:t>
            </a:fld>
            <a:endParaRPr lang="en-US" dirty="0"/>
          </a:p>
        </p:txBody>
      </p:sp>
      <p:sp>
        <p:nvSpPr>
          <p:cNvPr id="9" name="PlaceHolder 8">
            <a:extLst>
              <a:ext uri="{FF2B5EF4-FFF2-40B4-BE49-F238E27FC236}">
                <a16:creationId xmlns:a16="http://schemas.microsoft.com/office/drawing/2014/main" id="{6D9E8D36-5388-9D24-9BBA-62914CC3552A}"/>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pic>
        <p:nvPicPr>
          <p:cNvPr id="3" name="Grafik 2" descr="Ein Bild, das Schwarz, Dunkelheit enthält.&#10;&#10;KI-generierte Inhalte können fehlerhaft sein.">
            <a:extLst>
              <a:ext uri="{FF2B5EF4-FFF2-40B4-BE49-F238E27FC236}">
                <a16:creationId xmlns:a16="http://schemas.microsoft.com/office/drawing/2014/main" id="{8F6DD28F-B9FF-0B21-D3B0-470A67D92B8C}"/>
              </a:ext>
            </a:extLst>
          </p:cNvPr>
          <p:cNvPicPr>
            <a:picLocks noChangeAspect="1"/>
          </p:cNvPicPr>
          <p:nvPr/>
        </p:nvPicPr>
        <p:blipFill>
          <a:blip r:embed="rId3"/>
          <a:srcRect l="4033" t="-20054"/>
          <a:stretch>
            <a:fillRect/>
          </a:stretch>
        </p:blipFill>
        <p:spPr>
          <a:xfrm>
            <a:off x="1198507" y="1399580"/>
            <a:ext cx="8452770" cy="592364"/>
          </a:xfrm>
          <a:prstGeom prst="rect">
            <a:avLst/>
          </a:prstGeom>
        </p:spPr>
      </p:pic>
      <p:pic>
        <p:nvPicPr>
          <p:cNvPr id="11" name="Grafik 10" descr="Ein Bild, das Screenshot, Schwarz enthält.&#10;&#10;KI-generierte Inhalte können fehlerhaft sein.">
            <a:extLst>
              <a:ext uri="{FF2B5EF4-FFF2-40B4-BE49-F238E27FC236}">
                <a16:creationId xmlns:a16="http://schemas.microsoft.com/office/drawing/2014/main" id="{2F9DD62A-900C-EED4-32B4-7B04A2BF661C}"/>
              </a:ext>
            </a:extLst>
          </p:cNvPr>
          <p:cNvPicPr>
            <a:picLocks noChangeAspect="1"/>
          </p:cNvPicPr>
          <p:nvPr/>
        </p:nvPicPr>
        <p:blipFill>
          <a:blip r:embed="rId4"/>
          <a:srcRect l="11614" b="28871"/>
          <a:stretch>
            <a:fillRect/>
          </a:stretch>
        </p:blipFill>
        <p:spPr>
          <a:xfrm>
            <a:off x="1198507" y="2240271"/>
            <a:ext cx="7891366" cy="2397043"/>
          </a:xfrm>
          <a:prstGeom prst="rect">
            <a:avLst/>
          </a:prstGeom>
        </p:spPr>
      </p:pic>
      <p:sp>
        <p:nvSpPr>
          <p:cNvPr id="17" name="Rechteck 16">
            <a:extLst>
              <a:ext uri="{FF2B5EF4-FFF2-40B4-BE49-F238E27FC236}">
                <a16:creationId xmlns:a16="http://schemas.microsoft.com/office/drawing/2014/main" id="{B6D2361C-7B85-49BA-41D3-1412562A911E}"/>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A78075BF-C768-DE52-3D99-2844D03C155B}"/>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Erneuerung Sandplatz</a:t>
            </a:r>
            <a:endParaRPr lang="en-US" sz="3600" spc="-1" dirty="0"/>
          </a:p>
        </p:txBody>
      </p:sp>
      <p:pic>
        <p:nvPicPr>
          <p:cNvPr id="19" name="Grafik 18">
            <a:extLst>
              <a:ext uri="{FF2B5EF4-FFF2-40B4-BE49-F238E27FC236}">
                <a16:creationId xmlns:a16="http://schemas.microsoft.com/office/drawing/2014/main" id="{7B22B54F-360C-7454-64CD-D09B0FCDCFAD}"/>
              </a:ext>
            </a:extLst>
          </p:cNvPr>
          <p:cNvPicPr>
            <a:picLocks noChangeAspect="1"/>
          </p:cNvPicPr>
          <p:nvPr/>
        </p:nvPicPr>
        <p:blipFill>
          <a:blip r:embed="rId5"/>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300003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5409D5D-9A99-352C-36F7-18E2C4C1D31E}"/>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F3A5C68F-4130-52FB-5E1E-D4BFCEEDAD2C}"/>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8</a:t>
            </a:fld>
            <a:endParaRPr lang="en-US" dirty="0"/>
          </a:p>
        </p:txBody>
      </p:sp>
      <p:sp>
        <p:nvSpPr>
          <p:cNvPr id="9" name="PlaceHolder 8">
            <a:extLst>
              <a:ext uri="{FF2B5EF4-FFF2-40B4-BE49-F238E27FC236}">
                <a16:creationId xmlns:a16="http://schemas.microsoft.com/office/drawing/2014/main" id="{11660592-57A0-C0BA-4E39-7B9E9F53AF72}"/>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pic>
        <p:nvPicPr>
          <p:cNvPr id="3" name="Grafik 2" descr="Ein Bild, das Schwarz, Dunkelheit enthält.&#10;&#10;KI-generierte Inhalte können fehlerhaft sein.">
            <a:extLst>
              <a:ext uri="{FF2B5EF4-FFF2-40B4-BE49-F238E27FC236}">
                <a16:creationId xmlns:a16="http://schemas.microsoft.com/office/drawing/2014/main" id="{B4305DDD-B289-8974-CDD4-44A640B2B15A}"/>
              </a:ext>
            </a:extLst>
          </p:cNvPr>
          <p:cNvPicPr>
            <a:picLocks noChangeAspect="1"/>
          </p:cNvPicPr>
          <p:nvPr/>
        </p:nvPicPr>
        <p:blipFill>
          <a:blip r:embed="rId3"/>
          <a:srcRect l="4033" t="-20054"/>
          <a:stretch>
            <a:fillRect/>
          </a:stretch>
        </p:blipFill>
        <p:spPr>
          <a:xfrm>
            <a:off x="1198507" y="1399580"/>
            <a:ext cx="8452770" cy="592364"/>
          </a:xfrm>
          <a:prstGeom prst="rect">
            <a:avLst/>
          </a:prstGeom>
        </p:spPr>
      </p:pic>
      <p:pic>
        <p:nvPicPr>
          <p:cNvPr id="11" name="Grafik 10" descr="Ein Bild, das Screenshot, Schwarz enthält.&#10;&#10;KI-generierte Inhalte können fehlerhaft sein.">
            <a:extLst>
              <a:ext uri="{FF2B5EF4-FFF2-40B4-BE49-F238E27FC236}">
                <a16:creationId xmlns:a16="http://schemas.microsoft.com/office/drawing/2014/main" id="{47CD9899-FCC0-4DC1-1540-8B479CBEE650}"/>
              </a:ext>
            </a:extLst>
          </p:cNvPr>
          <p:cNvPicPr>
            <a:picLocks noChangeAspect="1"/>
          </p:cNvPicPr>
          <p:nvPr/>
        </p:nvPicPr>
        <p:blipFill>
          <a:blip r:embed="rId4"/>
          <a:srcRect l="11614" b="28871"/>
          <a:stretch>
            <a:fillRect/>
          </a:stretch>
        </p:blipFill>
        <p:spPr>
          <a:xfrm>
            <a:off x="1198507" y="2240271"/>
            <a:ext cx="7891366" cy="2397043"/>
          </a:xfrm>
          <a:prstGeom prst="rect">
            <a:avLst/>
          </a:prstGeom>
        </p:spPr>
      </p:pic>
      <p:pic>
        <p:nvPicPr>
          <p:cNvPr id="12" name="Grafik 11" descr="Ein Bild, das Screenshot, Schwarz enthält.&#10;&#10;KI-generierte Inhalte können fehlerhaft sein.">
            <a:extLst>
              <a:ext uri="{FF2B5EF4-FFF2-40B4-BE49-F238E27FC236}">
                <a16:creationId xmlns:a16="http://schemas.microsoft.com/office/drawing/2014/main" id="{A1FF5492-9A89-3397-11F0-20F797D9BBDA}"/>
              </a:ext>
            </a:extLst>
          </p:cNvPr>
          <p:cNvPicPr>
            <a:picLocks noChangeAspect="1"/>
          </p:cNvPicPr>
          <p:nvPr/>
        </p:nvPicPr>
        <p:blipFill>
          <a:blip r:embed="rId4"/>
          <a:srcRect l="11840" t="85114" r="-226"/>
          <a:stretch>
            <a:fillRect/>
          </a:stretch>
        </p:blipFill>
        <p:spPr>
          <a:xfrm>
            <a:off x="2150317" y="5105424"/>
            <a:ext cx="7891366" cy="501650"/>
          </a:xfrm>
          <a:prstGeom prst="rect">
            <a:avLst/>
          </a:prstGeom>
        </p:spPr>
      </p:pic>
      <p:sp>
        <p:nvSpPr>
          <p:cNvPr id="13" name="Pfeil: nach oben gebogen 12">
            <a:extLst>
              <a:ext uri="{FF2B5EF4-FFF2-40B4-BE49-F238E27FC236}">
                <a16:creationId xmlns:a16="http://schemas.microsoft.com/office/drawing/2014/main" id="{E430BDB5-9FA4-1F30-E1FB-F3D4D65DDE1F}"/>
              </a:ext>
            </a:extLst>
          </p:cNvPr>
          <p:cNvSpPr/>
          <p:nvPr/>
        </p:nvSpPr>
        <p:spPr>
          <a:xfrm rot="5400000">
            <a:off x="1520732" y="5030597"/>
            <a:ext cx="410765" cy="420291"/>
          </a:xfrm>
          <a:prstGeom prst="bentUpArrow">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19CE5B5-7C05-F094-A536-8A364322A029}"/>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641B14A7-505B-5B0D-451A-9BCDBE2073E5}"/>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Erneuerung Sandplatz</a:t>
            </a:r>
            <a:endParaRPr lang="en-US" sz="3600" spc="-1" dirty="0"/>
          </a:p>
        </p:txBody>
      </p:sp>
      <p:pic>
        <p:nvPicPr>
          <p:cNvPr id="2" name="Grafik 1">
            <a:extLst>
              <a:ext uri="{FF2B5EF4-FFF2-40B4-BE49-F238E27FC236}">
                <a16:creationId xmlns:a16="http://schemas.microsoft.com/office/drawing/2014/main" id="{8B6375FD-3E24-E1F2-4B31-ACC9DF181F6C}"/>
              </a:ext>
            </a:extLst>
          </p:cNvPr>
          <p:cNvPicPr>
            <a:picLocks noChangeAspect="1"/>
          </p:cNvPicPr>
          <p:nvPr/>
        </p:nvPicPr>
        <p:blipFill>
          <a:blip r:embed="rId5"/>
          <a:stretch>
            <a:fillRect/>
          </a:stretch>
        </p:blipFill>
        <p:spPr>
          <a:xfrm>
            <a:off x="2440124" y="6355683"/>
            <a:ext cx="7108552" cy="365792"/>
          </a:xfrm>
          <a:prstGeom prst="rect">
            <a:avLst/>
          </a:prstGeom>
        </p:spPr>
      </p:pic>
    </p:spTree>
    <p:extLst>
      <p:ext uri="{BB962C8B-B14F-4D97-AF65-F5344CB8AC3E}">
        <p14:creationId xmlns:p14="http://schemas.microsoft.com/office/powerpoint/2010/main" val="1087086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1E065E0-DF27-C3B6-415F-2F0007B7446E}"/>
            </a:ext>
          </a:extLst>
        </p:cNvPr>
        <p:cNvGrpSpPr/>
        <p:nvPr/>
      </p:nvGrpSpPr>
      <p:grpSpPr>
        <a:xfrm>
          <a:off x="0" y="0"/>
          <a:ext cx="0" cy="0"/>
          <a:chOff x="0" y="0"/>
          <a:chExt cx="0" cy="0"/>
        </a:xfrm>
      </p:grpSpPr>
      <p:sp>
        <p:nvSpPr>
          <p:cNvPr id="8" name="PlaceHolder 7">
            <a:extLst>
              <a:ext uri="{FF2B5EF4-FFF2-40B4-BE49-F238E27FC236}">
                <a16:creationId xmlns:a16="http://schemas.microsoft.com/office/drawing/2014/main" id="{5649C6E6-4D15-510D-2122-BE160E4419C3}"/>
              </a:ext>
            </a:extLst>
          </p:cNvPr>
          <p:cNvSpPr>
            <a:spLocks noGrp="1"/>
          </p:cNvSpPr>
          <p:nvPr>
            <p:ph type="sldNum" idx="12"/>
          </p:nvPr>
        </p:nvSpPr>
        <p:spPr/>
        <p:txBody>
          <a:bodyPr vert="horz" lIns="91440" tIns="45720" rIns="91440" bIns="45720" rtlCol="0" anchor="ctr">
            <a:normAutofit/>
          </a:bodyPr>
          <a:lstStyle/>
          <a:p>
            <a:fld id="{E73DD3CD-DA75-4B5E-BD78-652A6D11D01E}" type="slidenum">
              <a:rPr lang="en-US" smtClean="0"/>
              <a:pPr/>
              <a:t>9</a:t>
            </a:fld>
            <a:endParaRPr lang="en-US" dirty="0"/>
          </a:p>
        </p:txBody>
      </p:sp>
      <p:sp>
        <p:nvSpPr>
          <p:cNvPr id="9" name="PlaceHolder 8">
            <a:extLst>
              <a:ext uri="{FF2B5EF4-FFF2-40B4-BE49-F238E27FC236}">
                <a16:creationId xmlns:a16="http://schemas.microsoft.com/office/drawing/2014/main" id="{01F8C260-BE33-068D-395E-994D53A961D5}"/>
              </a:ext>
            </a:extLst>
          </p:cNvPr>
          <p:cNvSpPr>
            <a:spLocks noGrp="1"/>
          </p:cNvSpPr>
          <p:nvPr>
            <p:ph type="dt" idx="10"/>
          </p:nvPr>
        </p:nvSpPr>
        <p:spPr/>
        <p:txBody>
          <a:bodyPr vert="horz" lIns="91440" tIns="45720" rIns="91440" bIns="45720" rtlCol="0" anchor="ctr">
            <a:normAutofit/>
          </a:bodyPr>
          <a:lstStyle/>
          <a:p>
            <a:fld id="{3B962857-F3F0-4909-9772-A13DF441E699}" type="datetime1">
              <a:rPr lang="en-US" smtClean="0"/>
              <a:pPr/>
              <a:t>9/24/2025</a:t>
            </a:fld>
            <a:endParaRPr lang="en-US"/>
          </a:p>
        </p:txBody>
      </p:sp>
      <p:sp>
        <p:nvSpPr>
          <p:cNvPr id="17" name="Rechteck 16">
            <a:extLst>
              <a:ext uri="{FF2B5EF4-FFF2-40B4-BE49-F238E27FC236}">
                <a16:creationId xmlns:a16="http://schemas.microsoft.com/office/drawing/2014/main" id="{D6951AF1-0B81-5AD1-F694-1D40B871BCEF}"/>
              </a:ext>
            </a:extLst>
          </p:cNvPr>
          <p:cNvSpPr/>
          <p:nvPr/>
        </p:nvSpPr>
        <p:spPr>
          <a:xfrm>
            <a:off x="1" y="645831"/>
            <a:ext cx="143434" cy="704850"/>
          </a:xfrm>
          <a:prstGeom prst="rect">
            <a:avLst/>
          </a:prstGeom>
          <a:solidFill>
            <a:srgbClr val="E971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laceHolder 1">
            <a:extLst>
              <a:ext uri="{FF2B5EF4-FFF2-40B4-BE49-F238E27FC236}">
                <a16:creationId xmlns:a16="http://schemas.microsoft.com/office/drawing/2014/main" id="{5C07B3A5-37AB-1840-B3B1-0DD8CE55FAA5}"/>
              </a:ext>
            </a:extLst>
          </p:cNvPr>
          <p:cNvSpPr txBox="1">
            <a:spLocks/>
          </p:cNvSpPr>
          <p:nvPr/>
        </p:nvSpPr>
        <p:spPr>
          <a:xfrm>
            <a:off x="429767" y="411480"/>
            <a:ext cx="11201401" cy="70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spc="-1" dirty="0">
                <a:solidFill>
                  <a:schemeClr val="dk1"/>
                </a:solidFill>
                <a:latin typeface="Calisto MT"/>
              </a:rPr>
              <a:t>Sandplatz in der Halle</a:t>
            </a:r>
            <a:endParaRPr lang="en-US" sz="3600" spc="-1" dirty="0"/>
          </a:p>
        </p:txBody>
      </p:sp>
      <p:grpSp>
        <p:nvGrpSpPr>
          <p:cNvPr id="10" name="Gruppieren 9">
            <a:extLst>
              <a:ext uri="{FF2B5EF4-FFF2-40B4-BE49-F238E27FC236}">
                <a16:creationId xmlns:a16="http://schemas.microsoft.com/office/drawing/2014/main" id="{EFAEA6C2-6DA3-8F41-CEA6-CFFAC0672450}"/>
              </a:ext>
            </a:extLst>
          </p:cNvPr>
          <p:cNvGrpSpPr/>
          <p:nvPr/>
        </p:nvGrpSpPr>
        <p:grpSpPr>
          <a:xfrm>
            <a:off x="756770" y="1200919"/>
            <a:ext cx="5270745" cy="2491638"/>
            <a:chOff x="838200" y="1643530"/>
            <a:chExt cx="4427072" cy="1978211"/>
          </a:xfrm>
          <a:solidFill>
            <a:srgbClr val="E97132">
              <a:alpha val="37000"/>
            </a:srgbClr>
          </a:solidFill>
        </p:grpSpPr>
        <p:sp>
          <p:nvSpPr>
            <p:cNvPr id="2" name="Rechteck: abgerundete Ecken 1">
              <a:extLst>
                <a:ext uri="{FF2B5EF4-FFF2-40B4-BE49-F238E27FC236}">
                  <a16:creationId xmlns:a16="http://schemas.microsoft.com/office/drawing/2014/main" id="{81D27BD7-1258-062B-2AFD-82866605C2CF}"/>
                </a:ext>
              </a:extLst>
            </p:cNvPr>
            <p:cNvSpPr/>
            <p:nvPr/>
          </p:nvSpPr>
          <p:spPr>
            <a:xfrm>
              <a:off x="83820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BD05D297-759E-790B-1F6D-1D8002935952}"/>
                </a:ext>
              </a:extLst>
            </p:cNvPr>
            <p:cNvSpPr/>
            <p:nvPr/>
          </p:nvSpPr>
          <p:spPr>
            <a:xfrm>
              <a:off x="3109260" y="1643530"/>
              <a:ext cx="2156012" cy="197821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2" name="Grafik 21" descr="Ein Bild, das Text, Handschrift, Schrift enthält.&#10;&#10;KI-generierte Inhalte können fehlerhaft sein.">
            <a:extLst>
              <a:ext uri="{FF2B5EF4-FFF2-40B4-BE49-F238E27FC236}">
                <a16:creationId xmlns:a16="http://schemas.microsoft.com/office/drawing/2014/main" id="{56E913D5-8FFB-4591-275E-44C035D170B9}"/>
              </a:ext>
            </a:extLst>
          </p:cNvPr>
          <p:cNvPicPr>
            <a:picLocks noChangeAspect="1"/>
          </p:cNvPicPr>
          <p:nvPr/>
        </p:nvPicPr>
        <p:blipFill>
          <a:blip r:embed="rId3"/>
          <a:stretch>
            <a:fillRect/>
          </a:stretch>
        </p:blipFill>
        <p:spPr>
          <a:xfrm>
            <a:off x="1040904" y="1389122"/>
            <a:ext cx="1998617" cy="211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Grafik 29">
            <a:extLst>
              <a:ext uri="{FF2B5EF4-FFF2-40B4-BE49-F238E27FC236}">
                <a16:creationId xmlns:a16="http://schemas.microsoft.com/office/drawing/2014/main" id="{C224F8B9-4E26-28AE-1E33-E4685F204454}"/>
              </a:ext>
            </a:extLst>
          </p:cNvPr>
          <p:cNvPicPr>
            <a:picLocks noChangeAspect="1"/>
          </p:cNvPicPr>
          <p:nvPr/>
        </p:nvPicPr>
        <p:blipFill>
          <a:blip r:embed="rId4"/>
          <a:stretch>
            <a:fillRect/>
          </a:stretch>
        </p:blipFill>
        <p:spPr>
          <a:xfrm>
            <a:off x="2440124" y="6355683"/>
            <a:ext cx="7108552" cy="365792"/>
          </a:xfrm>
          <a:prstGeom prst="rect">
            <a:avLst/>
          </a:prstGeom>
        </p:spPr>
      </p:pic>
      <p:sp>
        <p:nvSpPr>
          <p:cNvPr id="3" name="Textfeld 2">
            <a:extLst>
              <a:ext uri="{FF2B5EF4-FFF2-40B4-BE49-F238E27FC236}">
                <a16:creationId xmlns:a16="http://schemas.microsoft.com/office/drawing/2014/main" id="{401EA36F-6227-36CD-A8AF-50C66F5D5BA7}"/>
              </a:ext>
            </a:extLst>
          </p:cNvPr>
          <p:cNvSpPr txBox="1"/>
          <p:nvPr/>
        </p:nvSpPr>
        <p:spPr>
          <a:xfrm>
            <a:off x="3701870" y="1562638"/>
            <a:ext cx="20320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Platz wird aufbereitet und durchgewässert unter die Hallenplane gebracht</a:t>
            </a:r>
          </a:p>
        </p:txBody>
      </p:sp>
    </p:spTree>
    <p:extLst>
      <p:ext uri="{BB962C8B-B14F-4D97-AF65-F5344CB8AC3E}">
        <p14:creationId xmlns:p14="http://schemas.microsoft.com/office/powerpoint/2010/main" val="964495743"/>
      </p:ext>
    </p:extLst>
  </p:cSld>
  <p:clrMapOvr>
    <a:masterClrMapping/>
  </p:clrMapOvr>
</p:sld>
</file>

<file path=ppt/theme/theme1.xml><?xml version="1.0" encoding="utf-8"?>
<a:theme xmlns:a="http://schemas.openxmlformats.org/drawingml/2006/main" name="Office">
  <a:themeElements>
    <a:clrScheme name="Benutzerdefiniert 2">
      <a:dk1>
        <a:srgbClr val="000000"/>
      </a:dk1>
      <a:lt1>
        <a:srgbClr val="FFFFFF"/>
      </a:lt1>
      <a:dk2>
        <a:srgbClr val="0E2841"/>
      </a:dk2>
      <a:lt2>
        <a:srgbClr val="E8E8E8"/>
      </a:lt2>
      <a:accent1>
        <a:srgbClr val="BF4F14"/>
      </a:accent1>
      <a:accent2>
        <a:srgbClr val="E97132"/>
      </a:accent2>
      <a:accent3>
        <a:srgbClr val="FAE2D6"/>
      </a:accent3>
      <a:accent4>
        <a:srgbClr val="F2F2F2"/>
      </a:accent4>
      <a:accent5>
        <a:srgbClr val="000000"/>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3197</Words>
  <Application>Microsoft Office PowerPoint</Application>
  <PresentationFormat>Breitbild</PresentationFormat>
  <Paragraphs>587</Paragraphs>
  <Slides>61</Slides>
  <Notes>30</Notes>
  <HiddenSlides>1</HiddenSlides>
  <MMClips>8</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61</vt:i4>
      </vt:variant>
    </vt:vector>
  </HeadingPairs>
  <TitlesOfParts>
    <vt:vector size="69" baseType="lpstr">
      <vt:lpstr>Aptos</vt:lpstr>
      <vt:lpstr>Aptos Display</vt:lpstr>
      <vt:lpstr>Aptos Narrow</vt:lpstr>
      <vt:lpstr>Arial</vt:lpstr>
      <vt:lpstr>Calibri</vt:lpstr>
      <vt:lpstr>Calisto MT</vt:lpstr>
      <vt:lpstr>Wingdings</vt:lpstr>
      <vt:lpstr>Office</vt:lpstr>
      <vt:lpstr>Informationsabend Projekt Platzsanierung  MTC Ausstellungspark e.V.</vt:lpstr>
      <vt:lpstr>PowerPoint-Präsentation</vt:lpstr>
      <vt:lpstr>Aufbau Herkömmlicher Sandplatz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Belagswahl Kriterien</vt:lpstr>
      <vt:lpstr>PowerPoint-Präsentation</vt:lpstr>
      <vt:lpstr>A. Herkömmlicher Sandplatz</vt:lpstr>
      <vt:lpstr>PowerPoint-Präsentation</vt:lpstr>
      <vt:lpstr>B. Allwetterplatz Allgemein</vt:lpstr>
      <vt:lpstr>I – HarTru TopSand/TopClay</vt:lpstr>
      <vt:lpstr>I. – HarTru TopSand/TopClay</vt:lpstr>
      <vt:lpstr>PowerPoint-Präsentation</vt:lpstr>
      <vt:lpstr>PowerPoint-Präsentation</vt:lpstr>
      <vt:lpstr>PowerPoint-Präsentation</vt:lpstr>
      <vt:lpstr>PowerPoint-Präsentation</vt:lpstr>
      <vt:lpstr>PowerPoint-Präsentation</vt:lpstr>
      <vt:lpstr>PowerPoint-Präsentation</vt:lpstr>
      <vt:lpstr>II – GoTec Champion Sand</vt:lpstr>
      <vt:lpstr>PowerPoint-Präsentation</vt:lpstr>
      <vt:lpstr>PowerPoint-Präsentation</vt:lpstr>
      <vt:lpstr>PowerPoint-Präsentation</vt:lpstr>
      <vt:lpstr>PowerPoint-Präsentation</vt:lpstr>
      <vt:lpstr>PowerPoint-Präsentation</vt:lpstr>
      <vt:lpstr>III – Sportas Tennisforce ECO</vt:lpstr>
      <vt:lpstr>PowerPoint-Präsentation</vt:lpstr>
      <vt:lpstr>PowerPoint-Präsentation</vt:lpstr>
      <vt:lpstr>IV – Redplus RedClay (Swisscourt)</vt:lpstr>
      <vt:lpstr>PowerPoint-Präsentation</vt:lpstr>
      <vt:lpstr>PowerPoint-Präsentation</vt:lpstr>
      <vt:lpstr>PowerPoint-Präsentation</vt:lpstr>
      <vt:lpstr>V – Conipur RedClay</vt:lpstr>
      <vt:lpstr>PowerPoint-Präsentation</vt:lpstr>
      <vt:lpstr>Beläge - Übersicht</vt:lpstr>
      <vt:lpstr>Beläge - Kosten</vt:lpstr>
      <vt:lpstr>Fragerunde – Beläge</vt:lpstr>
      <vt:lpstr>Zeitplan bis Baubeginn</vt:lpstr>
      <vt:lpstr>Zeitplan bis Baubeginn</vt:lpstr>
      <vt:lpstr>Zeitplan bis Baubeginn</vt:lpstr>
      <vt:lpstr>Zeitplan – Bau Annahme HarTru Top Clay</vt:lpstr>
      <vt:lpstr>HarTru Umbauprozess 1/3</vt:lpstr>
      <vt:lpstr>HarTru Umbauprozess 2/3</vt:lpstr>
      <vt:lpstr>HarTru Umbauprozess 3/3</vt:lpstr>
      <vt:lpstr>Vergleich – langfristige Kosten</vt:lpstr>
      <vt:lpstr>Finanzierung –  Annahme Allwetterplatzbau</vt:lpstr>
      <vt:lpstr>Finanzierung –  Entwicklung Vereinsvermögen</vt:lpstr>
      <vt:lpstr>Ausblick</vt:lpstr>
      <vt:lpstr>Voraussichtliche Optionen – MV 17.10.</vt:lpstr>
      <vt:lpstr>Diskussionsrunde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Fabian Arnold</dc:creator>
  <dc:description/>
  <cp:lastModifiedBy>Fabian Arnold</cp:lastModifiedBy>
  <cp:revision>119</cp:revision>
  <dcterms:created xsi:type="dcterms:W3CDTF">2024-12-27T16:01:02Z</dcterms:created>
  <dcterms:modified xsi:type="dcterms:W3CDTF">2025-09-25T16:23:20Z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Breitbild</vt:lpwstr>
  </property>
  <property fmtid="{D5CDD505-2E9C-101B-9397-08002B2CF9AE}" pid="3" name="Slides">
    <vt:i4>24</vt:i4>
  </property>
</Properties>
</file>